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9"/>
  </p:notesMasterIdLst>
  <p:sldIdLst>
    <p:sldId id="263" r:id="rId5"/>
    <p:sldId id="262" r:id="rId6"/>
    <p:sldId id="319" r:id="rId7"/>
    <p:sldId id="316" r:id="rId8"/>
    <p:sldId id="277" r:id="rId9"/>
    <p:sldId id="318" r:id="rId10"/>
    <p:sldId id="320" r:id="rId11"/>
    <p:sldId id="321" r:id="rId12"/>
    <p:sldId id="322" r:id="rId13"/>
    <p:sldId id="324" r:id="rId14"/>
    <p:sldId id="323" r:id="rId15"/>
    <p:sldId id="325" r:id="rId16"/>
    <p:sldId id="326" r:id="rId17"/>
    <p:sldId id="327" r:id="rId18"/>
    <p:sldId id="291" r:id="rId19"/>
    <p:sldId id="329" r:id="rId20"/>
    <p:sldId id="330" r:id="rId21"/>
    <p:sldId id="331" r:id="rId22"/>
    <p:sldId id="332" r:id="rId23"/>
    <p:sldId id="294" r:id="rId24"/>
    <p:sldId id="295" r:id="rId25"/>
    <p:sldId id="300" r:id="rId26"/>
    <p:sldId id="301" r:id="rId27"/>
    <p:sldId id="302" r:id="rId28"/>
    <p:sldId id="298" r:id="rId29"/>
    <p:sldId id="299" r:id="rId30"/>
    <p:sldId id="303" r:id="rId31"/>
    <p:sldId id="304" r:id="rId32"/>
    <p:sldId id="305" r:id="rId33"/>
    <p:sldId id="306" r:id="rId34"/>
    <p:sldId id="315" r:id="rId35"/>
    <p:sldId id="333" r:id="rId36"/>
    <p:sldId id="334" r:id="rId37"/>
    <p:sldId id="307" r:id="rId38"/>
    <p:sldId id="308" r:id="rId39"/>
    <p:sldId id="309" r:id="rId40"/>
    <p:sldId id="310" r:id="rId41"/>
    <p:sldId id="311" r:id="rId42"/>
    <p:sldId id="335" r:id="rId43"/>
    <p:sldId id="313" r:id="rId44"/>
    <p:sldId id="314" r:id="rId45"/>
    <p:sldId id="336" r:id="rId46"/>
    <p:sldId id="337" r:id="rId47"/>
    <p:sldId id="338" r:id="rId48"/>
  </p:sldIdLst>
  <p:sldSz cx="9144000" cy="6858000" type="screen4x3"/>
  <p:notesSz cx="6858000" cy="9144000"/>
  <p:defaultTex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9B0A0"/>
    <a:srgbClr val="72B0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8"/>
    <p:restoredTop sz="83380"/>
  </p:normalViewPr>
  <p:slideViewPr>
    <p:cSldViewPr snapToGrid="0" snapToObjects="1">
      <p:cViewPr varScale="1">
        <p:scale>
          <a:sx n="58" d="100"/>
          <a:sy n="58" d="100"/>
        </p:scale>
        <p:origin x="726" y="7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risa Morales Soto" userId="ae55080d-17f4-48de-9309-0024c0e8fdbf" providerId="ADAL" clId="{794C632D-D3BD-C142-B93F-C90E6BDD7C20}"/>
    <pc:docChg chg="undo custSel modSld modMainMaster modNotesMaster">
      <pc:chgData name="Larisa Morales Soto" userId="ae55080d-17f4-48de-9309-0024c0e8fdbf" providerId="ADAL" clId="{794C632D-D3BD-C142-B93F-C90E6BDD7C20}" dt="2022-05-26T18:32:06.214" v="16" actId="478"/>
      <pc:docMkLst>
        <pc:docMk/>
      </pc:docMkLst>
      <pc:sldChg chg="modNotes">
        <pc:chgData name="Larisa Morales Soto" userId="ae55080d-17f4-48de-9309-0024c0e8fdbf" providerId="ADAL" clId="{794C632D-D3BD-C142-B93F-C90E6BDD7C20}" dt="2022-05-26T18:32:00.009" v="14"/>
        <pc:sldMkLst>
          <pc:docMk/>
          <pc:sldMk cId="3133242724" sldId="262"/>
        </pc:sldMkLst>
      </pc:sldChg>
      <pc:sldChg chg="addSp delSp modSp mod">
        <pc:chgData name="Larisa Morales Soto" userId="ae55080d-17f4-48de-9309-0024c0e8fdbf" providerId="ADAL" clId="{794C632D-D3BD-C142-B93F-C90E6BDD7C20}" dt="2022-05-26T18:32:06.214" v="16" actId="478"/>
        <pc:sldMkLst>
          <pc:docMk/>
          <pc:sldMk cId="2115249166" sldId="263"/>
        </pc:sldMkLst>
      </pc:sldChg>
      <pc:sldChg chg="modSp">
        <pc:chgData name="Larisa Morales Soto" userId="ae55080d-17f4-48de-9309-0024c0e8fdbf" providerId="ADAL" clId="{794C632D-D3BD-C142-B93F-C90E6BDD7C20}" dt="2022-05-26T18:32:00.009" v="14"/>
        <pc:sldMkLst>
          <pc:docMk/>
          <pc:sldMk cId="3891667287" sldId="277"/>
        </pc:sldMkLst>
      </pc:sldChg>
      <pc:sldChg chg="modSp">
        <pc:chgData name="Larisa Morales Soto" userId="ae55080d-17f4-48de-9309-0024c0e8fdbf" providerId="ADAL" clId="{794C632D-D3BD-C142-B93F-C90E6BDD7C20}" dt="2022-05-26T18:32:00.009" v="14"/>
        <pc:sldMkLst>
          <pc:docMk/>
          <pc:sldMk cId="2389275097" sldId="316"/>
        </pc:sldMkLst>
      </pc:sldChg>
      <pc:sldChg chg="modSp">
        <pc:chgData name="Larisa Morales Soto" userId="ae55080d-17f4-48de-9309-0024c0e8fdbf" providerId="ADAL" clId="{794C632D-D3BD-C142-B93F-C90E6BDD7C20}" dt="2022-05-26T18:32:00.009" v="14"/>
        <pc:sldMkLst>
          <pc:docMk/>
          <pc:sldMk cId="3390364454" sldId="317"/>
        </pc:sldMkLst>
      </pc:sldChg>
      <pc:sldMasterChg chg="modSp modSldLayout">
        <pc:chgData name="Larisa Morales Soto" userId="ae55080d-17f4-48de-9309-0024c0e8fdbf" providerId="ADAL" clId="{794C632D-D3BD-C142-B93F-C90E6BDD7C20}" dt="2022-05-26T18:32:00.009" v="14"/>
        <pc:sldMasterMkLst>
          <pc:docMk/>
          <pc:sldMasterMk cId="1449374226" sldId="2147483660"/>
        </pc:sldMasterMkLst>
        <pc:sldLayoutChg chg="modSp">
          <pc:chgData name="Larisa Morales Soto" userId="ae55080d-17f4-48de-9309-0024c0e8fdbf" providerId="ADAL" clId="{794C632D-D3BD-C142-B93F-C90E6BDD7C20}" dt="2022-05-26T18:32:00.009" v="14"/>
          <pc:sldLayoutMkLst>
            <pc:docMk/>
            <pc:sldMasterMk cId="1449374226" sldId="2147483660"/>
            <pc:sldLayoutMk cId="3264083727" sldId="2147483661"/>
          </pc:sldLayoutMkLst>
        </pc:sldLayoutChg>
        <pc:sldLayoutChg chg="modSp">
          <pc:chgData name="Larisa Morales Soto" userId="ae55080d-17f4-48de-9309-0024c0e8fdbf" providerId="ADAL" clId="{794C632D-D3BD-C142-B93F-C90E6BDD7C20}" dt="2022-05-26T18:32:00.009" v="14"/>
          <pc:sldLayoutMkLst>
            <pc:docMk/>
            <pc:sldMasterMk cId="1449374226" sldId="2147483660"/>
            <pc:sldLayoutMk cId="1311720174" sldId="2147483663"/>
          </pc:sldLayoutMkLst>
        </pc:sldLayoutChg>
        <pc:sldLayoutChg chg="modSp">
          <pc:chgData name="Larisa Morales Soto" userId="ae55080d-17f4-48de-9309-0024c0e8fdbf" providerId="ADAL" clId="{794C632D-D3BD-C142-B93F-C90E6BDD7C20}" dt="2022-05-26T18:32:00.009" v="14"/>
          <pc:sldLayoutMkLst>
            <pc:docMk/>
            <pc:sldMasterMk cId="1449374226" sldId="2147483660"/>
            <pc:sldLayoutMk cId="1884908084" sldId="2147483664"/>
          </pc:sldLayoutMkLst>
        </pc:sldLayoutChg>
        <pc:sldLayoutChg chg="modSp">
          <pc:chgData name="Larisa Morales Soto" userId="ae55080d-17f4-48de-9309-0024c0e8fdbf" providerId="ADAL" clId="{794C632D-D3BD-C142-B93F-C90E6BDD7C20}" dt="2022-05-26T18:32:00.009" v="14"/>
          <pc:sldLayoutMkLst>
            <pc:docMk/>
            <pc:sldMasterMk cId="1449374226" sldId="2147483660"/>
            <pc:sldLayoutMk cId="2749933113" sldId="2147483669"/>
          </pc:sldLayoutMkLst>
        </pc:sldLayoutChg>
        <pc:sldLayoutChg chg="modSp">
          <pc:chgData name="Larisa Morales Soto" userId="ae55080d-17f4-48de-9309-0024c0e8fdbf" providerId="ADAL" clId="{794C632D-D3BD-C142-B93F-C90E6BDD7C20}" dt="2022-05-26T18:32:00.009" v="14"/>
          <pc:sldLayoutMkLst>
            <pc:docMk/>
            <pc:sldMasterMk cId="1449374226" sldId="2147483660"/>
            <pc:sldLayoutMk cId="322694191" sldId="2147483670"/>
          </pc:sldLayoutMkLst>
        </pc:sldLayoutChg>
        <pc:sldLayoutChg chg="modSp">
          <pc:chgData name="Larisa Morales Soto" userId="ae55080d-17f4-48de-9309-0024c0e8fdbf" providerId="ADAL" clId="{794C632D-D3BD-C142-B93F-C90E6BDD7C20}" dt="2022-05-26T18:32:00.009" v="14"/>
          <pc:sldLayoutMkLst>
            <pc:docMk/>
            <pc:sldMasterMk cId="1449374226" sldId="2147483660"/>
            <pc:sldLayoutMk cId="3350706779" sldId="2147483671"/>
          </pc:sldLayoutMkLst>
        </pc:sldLayoutChg>
      </pc:sldMasterChg>
      <pc:sldMasterChg chg="addSp modSp modSldLayout">
        <pc:chgData name="Larisa Morales Soto" userId="ae55080d-17f4-48de-9309-0024c0e8fdbf" providerId="ADAL" clId="{794C632D-D3BD-C142-B93F-C90E6BDD7C20}" dt="2022-05-26T18:32:00.009" v="14"/>
        <pc:sldMasterMkLst>
          <pc:docMk/>
          <pc:sldMasterMk cId="2429453867" sldId="2147483672"/>
        </pc:sldMasterMkLst>
        <pc:sldLayoutChg chg="modSp">
          <pc:chgData name="Larisa Morales Soto" userId="ae55080d-17f4-48de-9309-0024c0e8fdbf" providerId="ADAL" clId="{794C632D-D3BD-C142-B93F-C90E6BDD7C20}" dt="2022-05-26T18:31:59.724" v="12"/>
          <pc:sldLayoutMkLst>
            <pc:docMk/>
            <pc:sldMasterMk cId="1449374226" sldId="2147483660"/>
            <pc:sldLayoutMk cId="322694191" sldId="2147483670"/>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1223760123" sldId="2147483673"/>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194222866" sldId="2147483675"/>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69049621" sldId="2147483676"/>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1887183444" sldId="2147483677"/>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3722513088" sldId="2147483680"/>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2791925798" sldId="2147483681"/>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1738391065" sldId="2147483683"/>
          </pc:sldLayoutMkLst>
        </pc:sldLayoutChg>
        <pc:sldLayoutChg chg="modSp">
          <pc:chgData name="Larisa Morales Soto" userId="ae55080d-17f4-48de-9309-0024c0e8fdbf" providerId="ADAL" clId="{794C632D-D3BD-C142-B93F-C90E6BDD7C20}" dt="2022-05-26T18:31:59.724" v="12"/>
          <pc:sldLayoutMkLst>
            <pc:docMk/>
            <pc:sldMasterMk cId="2429453867" sldId="2147483672"/>
            <pc:sldLayoutMk cId="3329746215" sldId="2147483684"/>
          </pc:sldLayoutMkLst>
        </pc:sldLayoutChg>
        <pc:sldLayoutChg chg="modSp mod">
          <pc:chgData name="Larisa Morales Soto" userId="ae55080d-17f4-48de-9309-0024c0e8fdbf" providerId="ADAL" clId="{794C632D-D3BD-C142-B93F-C90E6BDD7C20}" dt="2022-05-26T18:32:00.009" v="14"/>
          <pc:sldLayoutMkLst>
            <pc:docMk/>
            <pc:sldMasterMk cId="2429453867" sldId="2147483672"/>
            <pc:sldLayoutMk cId="3920586521" sldId="2147483685"/>
          </pc:sldLayoutMkLst>
        </pc:sldLayoutChg>
      </pc:sldMasterChg>
      <pc:sldMasterChg chg="addSp modSp modSldLayout">
        <pc:chgData name="Larisa Morales Soto" userId="ae55080d-17f4-48de-9309-0024c0e8fdbf" providerId="ADAL" clId="{794C632D-D3BD-C142-B93F-C90E6BDD7C20}" dt="2022-05-26T18:31:59.724" v="12"/>
        <pc:sldMasterMkLst>
          <pc:docMk/>
          <pc:sldMasterMk cId="1084967830" sldId="2147483686"/>
        </pc:sldMasterMkLst>
        <pc:sldLayoutChg chg="modSp">
          <pc:chgData name="Larisa Morales Soto" userId="ae55080d-17f4-48de-9309-0024c0e8fdbf" providerId="ADAL" clId="{794C632D-D3BD-C142-B93F-C90E6BDD7C20}" dt="2022-05-26T18:31:59.450" v="10"/>
          <pc:sldLayoutMkLst>
            <pc:docMk/>
            <pc:sldMasterMk cId="1449374226" sldId="2147483660"/>
            <pc:sldLayoutMk cId="322694191" sldId="2147483670"/>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1616251476" sldId="2147483687"/>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3111707705" sldId="2147483689"/>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1523099180" sldId="2147483690"/>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3265358256" sldId="2147483691"/>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1530771108" sldId="2147483694"/>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933287088" sldId="2147483695"/>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4092914174" sldId="2147483697"/>
          </pc:sldLayoutMkLst>
        </pc:sldLayoutChg>
        <pc:sldLayoutChg chg="modSp">
          <pc:chgData name="Larisa Morales Soto" userId="ae55080d-17f4-48de-9309-0024c0e8fdbf" providerId="ADAL" clId="{794C632D-D3BD-C142-B93F-C90E6BDD7C20}" dt="2022-05-26T18:31:59.450" v="10"/>
          <pc:sldLayoutMkLst>
            <pc:docMk/>
            <pc:sldMasterMk cId="1084967830" sldId="2147483686"/>
            <pc:sldLayoutMk cId="3507166476" sldId="2147483698"/>
          </pc:sldLayoutMkLst>
        </pc:sldLayoutChg>
        <pc:sldLayoutChg chg="modSp mod">
          <pc:chgData name="Larisa Morales Soto" userId="ae55080d-17f4-48de-9309-0024c0e8fdbf" providerId="ADAL" clId="{794C632D-D3BD-C142-B93F-C90E6BDD7C20}" dt="2022-05-26T18:31:59.724" v="12"/>
          <pc:sldLayoutMkLst>
            <pc:docMk/>
            <pc:sldMasterMk cId="1084967830" sldId="2147483686"/>
            <pc:sldLayoutMk cId="3633522739" sldId="2147483699"/>
          </pc:sldLayoutMkLst>
        </pc:sldLayoutChg>
      </pc:sldMasterChg>
      <pc:sldMasterChg chg="addSp modSp modSldLayout">
        <pc:chgData name="Larisa Morales Soto" userId="ae55080d-17f4-48de-9309-0024c0e8fdbf" providerId="ADAL" clId="{794C632D-D3BD-C142-B93F-C90E6BDD7C20}" dt="2022-05-26T18:31:59.197" v="9"/>
        <pc:sldMasterMkLst>
          <pc:docMk/>
          <pc:sldMasterMk cId="758119265" sldId="2147483700"/>
        </pc:sldMasterMkLst>
        <pc:sldLayoutChg chg="modSp">
          <pc:chgData name="Larisa Morales Soto" userId="ae55080d-17f4-48de-9309-0024c0e8fdbf" providerId="ADAL" clId="{794C632D-D3BD-C142-B93F-C90E6BDD7C20}" dt="2022-05-26T18:31:59.197" v="9"/>
          <pc:sldLayoutMkLst>
            <pc:docMk/>
            <pc:sldMasterMk cId="1449374226" sldId="2147483660"/>
            <pc:sldLayoutMk cId="322694191" sldId="2147483670"/>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1204291474" sldId="2147483701"/>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1018720976" sldId="2147483703"/>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1702188569" sldId="2147483704"/>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2284658209" sldId="2147483705"/>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1115046667" sldId="2147483708"/>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254514637" sldId="2147483709"/>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3446685975" sldId="2147483711"/>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1926200463" sldId="2147483712"/>
          </pc:sldLayoutMkLst>
        </pc:sldLayoutChg>
        <pc:sldLayoutChg chg="modSp">
          <pc:chgData name="Larisa Morales Soto" userId="ae55080d-17f4-48de-9309-0024c0e8fdbf" providerId="ADAL" clId="{794C632D-D3BD-C142-B93F-C90E6BDD7C20}" dt="2022-05-26T18:31:59.197" v="9"/>
          <pc:sldLayoutMkLst>
            <pc:docMk/>
            <pc:sldMasterMk cId="758119265" sldId="2147483700"/>
            <pc:sldLayoutMk cId="2147748066" sldId="2147483713"/>
          </pc:sldLayoutMkLst>
        </pc:sldLayoutChg>
      </pc:sldMasterChg>
      <pc:sldMasterChg chg="addSp">
        <pc:chgData name="Larisa Morales Soto" userId="ae55080d-17f4-48de-9309-0024c0e8fdbf" providerId="ADAL" clId="{794C632D-D3BD-C142-B93F-C90E6BDD7C20}" dt="2022-05-26T18:31:52.959" v="6"/>
        <pc:sldMasterMkLst>
          <pc:docMk/>
          <pc:sldMasterMk cId="142938108" sldId="2147483714"/>
        </pc:sldMasterMkLst>
      </pc:sldMasterChg>
    </pc:docChg>
  </pc:docChgLst>
  <pc:docChgLst>
    <pc:chgData name="Meghana Munipalle" userId="49a8e86b-6c02-46d8-80e9-c3d5abd0f7d9" providerId="ADAL" clId="{39B7C4E8-C5D6-44C0-83B7-64988FB92F2B}"/>
    <pc:docChg chg="custSel addSld delSld modSld sldOrd">
      <pc:chgData name="Meghana Munipalle" userId="49a8e86b-6c02-46d8-80e9-c3d5abd0f7d9" providerId="ADAL" clId="{39B7C4E8-C5D6-44C0-83B7-64988FB92F2B}" dt="2023-11-13T15:47:00.766" v="658" actId="1076"/>
      <pc:docMkLst>
        <pc:docMk/>
      </pc:docMkLst>
      <pc:sldChg chg="addSp delSp modSp mod">
        <pc:chgData name="Meghana Munipalle" userId="49a8e86b-6c02-46d8-80e9-c3d5abd0f7d9" providerId="ADAL" clId="{39B7C4E8-C5D6-44C0-83B7-64988FB92F2B}" dt="2023-11-13T13:30:48.953" v="141" actId="1076"/>
        <pc:sldMkLst>
          <pc:docMk/>
          <pc:sldMk cId="2115249166" sldId="263"/>
        </pc:sldMkLst>
      </pc:sldChg>
      <pc:sldChg chg="addSp delSp modSp add mod">
        <pc:chgData name="Meghana Munipalle" userId="49a8e86b-6c02-46d8-80e9-c3d5abd0f7d9" providerId="ADAL" clId="{39B7C4E8-C5D6-44C0-83B7-64988FB92F2B}" dt="2023-11-13T15:42:21.713" v="598" actId="403"/>
        <pc:sldMkLst>
          <pc:docMk/>
          <pc:sldMk cId="2799062228" sldId="336"/>
        </pc:sldMkLst>
      </pc:sldChg>
      <pc:sldChg chg="add del ord">
        <pc:chgData name="Meghana Munipalle" userId="49a8e86b-6c02-46d8-80e9-c3d5abd0f7d9" providerId="ADAL" clId="{39B7C4E8-C5D6-44C0-83B7-64988FB92F2B}" dt="2023-11-13T15:22:47.582" v="145" actId="47"/>
        <pc:sldMkLst>
          <pc:docMk/>
          <pc:sldMk cId="3224229944" sldId="336"/>
        </pc:sldMkLst>
      </pc:sldChg>
      <pc:sldChg chg="addSp modSp add mod">
        <pc:chgData name="Meghana Munipalle" userId="49a8e86b-6c02-46d8-80e9-c3d5abd0f7d9" providerId="ADAL" clId="{39B7C4E8-C5D6-44C0-83B7-64988FB92F2B}" dt="2023-11-13T15:47:00.766" v="658" actId="1076"/>
        <pc:sldMkLst>
          <pc:docMk/>
          <pc:sldMk cId="3294673405" sldId="337"/>
        </pc:sldMkLst>
      </pc:sldChg>
    </pc:docChg>
  </pc:docChgLst>
  <pc:docChgLst>
    <pc:chgData name="Meghana Munipalle" userId="49a8e86b-6c02-46d8-80e9-c3d5abd0f7d9" providerId="ADAL" clId="{923F1E18-264E-4DBF-92E5-C5DBE6E131E6}"/>
    <pc:docChg chg="custSel addSld modSld sldOrd">
      <pc:chgData name="Meghana Munipalle" userId="49a8e86b-6c02-46d8-80e9-c3d5abd0f7d9" providerId="ADAL" clId="{923F1E18-264E-4DBF-92E5-C5DBE6E131E6}" dt="2025-08-04T23:23:08.745" v="38" actId="1076"/>
      <pc:docMkLst>
        <pc:docMk/>
      </pc:docMkLst>
      <pc:sldChg chg="modSp mod">
        <pc:chgData name="Meghana Munipalle" userId="49a8e86b-6c02-46d8-80e9-c3d5abd0f7d9" providerId="ADAL" clId="{923F1E18-264E-4DBF-92E5-C5DBE6E131E6}" dt="2025-08-04T23:22:47.539" v="37" actId="20577"/>
        <pc:sldMkLst>
          <pc:docMk/>
          <pc:sldMk cId="2115249166" sldId="263"/>
        </pc:sldMkLst>
        <pc:spChg chg="mod">
          <ac:chgData name="Meghana Munipalle" userId="49a8e86b-6c02-46d8-80e9-c3d5abd0f7d9" providerId="ADAL" clId="{923F1E18-264E-4DBF-92E5-C5DBE6E131E6}" dt="2025-08-04T23:22:47.539" v="37" actId="20577"/>
          <ac:spMkLst>
            <pc:docMk/>
            <pc:sldMk cId="2115249166" sldId="263"/>
            <ac:spMk id="4" creationId="{CF94DFB1-4EC7-2FEB-1B37-FCFA8D4914D0}"/>
          </ac:spMkLst>
        </pc:spChg>
      </pc:sldChg>
      <pc:sldChg chg="delSp modSp add mod ord">
        <pc:chgData name="Meghana Munipalle" userId="49a8e86b-6c02-46d8-80e9-c3d5abd0f7d9" providerId="ADAL" clId="{923F1E18-264E-4DBF-92E5-C5DBE6E131E6}" dt="2025-08-04T23:23:08.745" v="38" actId="1076"/>
        <pc:sldMkLst>
          <pc:docMk/>
          <pc:sldMk cId="597179676" sldId="338"/>
        </pc:sldMkLst>
        <pc:spChg chg="mod">
          <ac:chgData name="Meghana Munipalle" userId="49a8e86b-6c02-46d8-80e9-c3d5abd0f7d9" providerId="ADAL" clId="{923F1E18-264E-4DBF-92E5-C5DBE6E131E6}" dt="2025-08-04T23:22:11.406" v="20" actId="20577"/>
          <ac:spMkLst>
            <pc:docMk/>
            <pc:sldMk cId="597179676" sldId="338"/>
            <ac:spMk id="3" creationId="{F23B0765-AF02-6993-E8E1-663571017AF9}"/>
          </ac:spMkLst>
        </pc:spChg>
        <pc:spChg chg="mod">
          <ac:chgData name="Meghana Munipalle" userId="49a8e86b-6c02-46d8-80e9-c3d5abd0f7d9" providerId="ADAL" clId="{923F1E18-264E-4DBF-92E5-C5DBE6E131E6}" dt="2025-08-04T23:23:08.745" v="38" actId="1076"/>
          <ac:spMkLst>
            <pc:docMk/>
            <pc:sldMk cId="597179676" sldId="338"/>
            <ac:spMk id="4" creationId="{31D4F293-CC73-4A35-BA8D-82AD3FF46196}"/>
          </ac:spMkLst>
        </pc:spChg>
        <pc:picChg chg="del">
          <ac:chgData name="Meghana Munipalle" userId="49a8e86b-6c02-46d8-80e9-c3d5abd0f7d9" providerId="ADAL" clId="{923F1E18-264E-4DBF-92E5-C5DBE6E131E6}" dt="2025-08-04T23:22:13.936" v="21" actId="478"/>
          <ac:picMkLst>
            <pc:docMk/>
            <pc:sldMk cId="597179676" sldId="338"/>
            <ac:picMk id="8" creationId="{F97334D4-D877-93E6-F0C2-0A60875CE608}"/>
          </ac:picMkLst>
        </pc:picChg>
      </pc:sldChg>
    </pc:docChg>
  </pc:docChgLst>
  <pc:docChgLst>
    <pc:chgData name="Rhalena Amber Thomas, Dr" userId="S::rhalena.thomas@mcgill.ca::9eb46b37-a79e-4618-8f12-38180ad119f3" providerId="AD" clId="Web-{139F7280-BEF9-F1CE-3415-BA56CBEBA00A}"/>
    <pc:docChg chg="modSld">
      <pc:chgData name="Rhalena Amber Thomas, Dr" userId="S::rhalena.thomas@mcgill.ca::9eb46b37-a79e-4618-8f12-38180ad119f3" providerId="AD" clId="Web-{139F7280-BEF9-F1CE-3415-BA56CBEBA00A}" dt="2023-05-02T15:47:49.777" v="3"/>
      <pc:docMkLst>
        <pc:docMk/>
      </pc:docMkLst>
      <pc:sldChg chg="addSp modSp">
        <pc:chgData name="Rhalena Amber Thomas, Dr" userId="S::rhalena.thomas@mcgill.ca::9eb46b37-a79e-4618-8f12-38180ad119f3" providerId="AD" clId="Web-{139F7280-BEF9-F1CE-3415-BA56CBEBA00A}" dt="2023-05-02T15:47:35.870" v="1"/>
        <pc:sldMkLst>
          <pc:docMk/>
          <pc:sldMk cId="2115249166" sldId="263"/>
        </pc:sldMkLst>
      </pc:sldChg>
      <pc:sldChg chg="addSp modSp">
        <pc:chgData name="Rhalena Amber Thomas, Dr" userId="S::rhalena.thomas@mcgill.ca::9eb46b37-a79e-4618-8f12-38180ad119f3" providerId="AD" clId="Web-{139F7280-BEF9-F1CE-3415-BA56CBEBA00A}" dt="2023-05-02T15:47:49.777" v="3"/>
        <pc:sldMkLst>
          <pc:docMk/>
          <pc:sldMk cId="3891667287" sldId="27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4DDBAB-841E-4A12-8DB7-9A62F6DE5C78}" type="doc">
      <dgm:prSet loTypeId="urn:microsoft.com/office/officeart/2005/8/layout/process1" loCatId="process" qsTypeId="urn:microsoft.com/office/officeart/2005/8/quickstyle/simple1" qsCatId="simple" csTypeId="urn:microsoft.com/office/officeart/2005/8/colors/colorful1" csCatId="colorful" phldr="1"/>
      <dgm:spPr/>
    </dgm:pt>
    <dgm:pt modelId="{2B3B4D49-0F98-4828-9392-39A8C77FD160}">
      <dgm:prSet phldrT="[Text]"/>
      <dgm:spPr/>
      <dgm:t>
        <a:bodyPr/>
        <a:lstStyle/>
        <a:p>
          <a:r>
            <a:rPr lang="en-CA" dirty="0"/>
            <a:t>Initialize</a:t>
          </a:r>
        </a:p>
      </dgm:t>
    </dgm:pt>
    <dgm:pt modelId="{2C8FB166-031A-4E11-8E91-CFB826BD43E5}" type="parTrans" cxnId="{7F356854-C6CD-4ECA-8DB1-49AF7DB79DF1}">
      <dgm:prSet/>
      <dgm:spPr/>
      <dgm:t>
        <a:bodyPr/>
        <a:lstStyle/>
        <a:p>
          <a:endParaRPr lang="en-CA"/>
        </a:p>
      </dgm:t>
    </dgm:pt>
    <dgm:pt modelId="{1F832492-8770-4C46-AB93-5E2B1E75DAF8}" type="sibTrans" cxnId="{7F356854-C6CD-4ECA-8DB1-49AF7DB79DF1}">
      <dgm:prSet/>
      <dgm:spPr/>
      <dgm:t>
        <a:bodyPr/>
        <a:lstStyle/>
        <a:p>
          <a:endParaRPr lang="en-CA"/>
        </a:p>
      </dgm:t>
    </dgm:pt>
    <dgm:pt modelId="{4D059DB8-AA22-4CC4-959B-F0563BBAE09E}">
      <dgm:prSet phldrT="[Text]"/>
      <dgm:spPr/>
      <dgm:t>
        <a:bodyPr/>
        <a:lstStyle/>
        <a:p>
          <a:r>
            <a:rPr lang="en-CA" dirty="0"/>
            <a:t>Calculate forces</a:t>
          </a:r>
        </a:p>
      </dgm:t>
    </dgm:pt>
    <dgm:pt modelId="{DFF6A6B8-52D5-4571-BB4F-D50FE675DCF5}" type="parTrans" cxnId="{4AD6CDF9-7650-4BE9-87DD-C5A4A3297680}">
      <dgm:prSet/>
      <dgm:spPr/>
      <dgm:t>
        <a:bodyPr/>
        <a:lstStyle/>
        <a:p>
          <a:endParaRPr lang="en-CA"/>
        </a:p>
      </dgm:t>
    </dgm:pt>
    <dgm:pt modelId="{A9E35B8F-0317-45C4-9CD4-D16B305C3130}" type="sibTrans" cxnId="{4AD6CDF9-7650-4BE9-87DD-C5A4A3297680}">
      <dgm:prSet/>
      <dgm:spPr/>
      <dgm:t>
        <a:bodyPr/>
        <a:lstStyle/>
        <a:p>
          <a:endParaRPr lang="en-CA"/>
        </a:p>
      </dgm:t>
    </dgm:pt>
    <dgm:pt modelId="{BB198491-81BE-4BEC-850A-06D4F2F3BB54}">
      <dgm:prSet phldrT="[Text]"/>
      <dgm:spPr/>
      <dgm:t>
        <a:bodyPr/>
        <a:lstStyle/>
        <a:p>
          <a:r>
            <a:rPr lang="en-CA" dirty="0"/>
            <a:t>Compute final quantities</a:t>
          </a:r>
        </a:p>
      </dgm:t>
    </dgm:pt>
    <dgm:pt modelId="{B79E8610-B13A-4913-BB77-D7A78F195634}" type="parTrans" cxnId="{5C1C24C1-49FD-432E-95F1-8914581BD4B5}">
      <dgm:prSet/>
      <dgm:spPr/>
      <dgm:t>
        <a:bodyPr/>
        <a:lstStyle/>
        <a:p>
          <a:endParaRPr lang="en-CA"/>
        </a:p>
      </dgm:t>
    </dgm:pt>
    <dgm:pt modelId="{F480F28D-5024-4F0A-91BD-814D52693AA6}" type="sibTrans" cxnId="{5C1C24C1-49FD-432E-95F1-8914581BD4B5}">
      <dgm:prSet/>
      <dgm:spPr/>
      <dgm:t>
        <a:bodyPr/>
        <a:lstStyle/>
        <a:p>
          <a:endParaRPr lang="en-CA"/>
        </a:p>
      </dgm:t>
    </dgm:pt>
    <dgm:pt modelId="{47BA537F-7655-4463-AD68-57171DF40123}">
      <dgm:prSet phldrT="[Text]"/>
      <dgm:spPr/>
      <dgm:t>
        <a:bodyPr/>
        <a:lstStyle/>
        <a:p>
          <a:r>
            <a:rPr lang="en-CA" dirty="0"/>
            <a:t>Move particles</a:t>
          </a:r>
        </a:p>
      </dgm:t>
    </dgm:pt>
    <dgm:pt modelId="{00B67C39-0F38-4ACF-9406-F44A8D88BC6D}" type="parTrans" cxnId="{4D03B210-46F7-4D50-B814-87BF500A4630}">
      <dgm:prSet/>
      <dgm:spPr/>
      <dgm:t>
        <a:bodyPr/>
        <a:lstStyle/>
        <a:p>
          <a:endParaRPr lang="en-CA"/>
        </a:p>
      </dgm:t>
    </dgm:pt>
    <dgm:pt modelId="{4B10B506-D3C3-404C-BAF7-FDD2ADD3708D}" type="sibTrans" cxnId="{4D03B210-46F7-4D50-B814-87BF500A4630}">
      <dgm:prSet/>
      <dgm:spPr/>
      <dgm:t>
        <a:bodyPr/>
        <a:lstStyle/>
        <a:p>
          <a:endParaRPr lang="en-CA"/>
        </a:p>
      </dgm:t>
    </dgm:pt>
    <dgm:pt modelId="{718FD5A2-4D41-4A72-BFDA-3263FE923ABE}" type="pres">
      <dgm:prSet presAssocID="{464DDBAB-841E-4A12-8DB7-9A62F6DE5C78}" presName="Name0" presStyleCnt="0">
        <dgm:presLayoutVars>
          <dgm:dir/>
          <dgm:resizeHandles val="exact"/>
        </dgm:presLayoutVars>
      </dgm:prSet>
      <dgm:spPr/>
    </dgm:pt>
    <dgm:pt modelId="{D74D45A3-0077-4DAE-97D4-210D7CD5DDC4}" type="pres">
      <dgm:prSet presAssocID="{2B3B4D49-0F98-4828-9392-39A8C77FD160}" presName="node" presStyleLbl="node1" presStyleIdx="0" presStyleCnt="4">
        <dgm:presLayoutVars>
          <dgm:bulletEnabled val="1"/>
        </dgm:presLayoutVars>
      </dgm:prSet>
      <dgm:spPr/>
    </dgm:pt>
    <dgm:pt modelId="{18F0AEFB-CE84-46E8-8F29-9446193DE686}" type="pres">
      <dgm:prSet presAssocID="{1F832492-8770-4C46-AB93-5E2B1E75DAF8}" presName="sibTrans" presStyleLbl="sibTrans2D1" presStyleIdx="0" presStyleCnt="3"/>
      <dgm:spPr/>
    </dgm:pt>
    <dgm:pt modelId="{A12C8708-ABE8-455E-B7ED-21FBD65BB17B}" type="pres">
      <dgm:prSet presAssocID="{1F832492-8770-4C46-AB93-5E2B1E75DAF8}" presName="connectorText" presStyleLbl="sibTrans2D1" presStyleIdx="0" presStyleCnt="3"/>
      <dgm:spPr/>
    </dgm:pt>
    <dgm:pt modelId="{6031935F-8186-4D24-A130-29F35BA65E1E}" type="pres">
      <dgm:prSet presAssocID="{4D059DB8-AA22-4CC4-959B-F0563BBAE09E}" presName="node" presStyleLbl="node1" presStyleIdx="1" presStyleCnt="4">
        <dgm:presLayoutVars>
          <dgm:bulletEnabled val="1"/>
        </dgm:presLayoutVars>
      </dgm:prSet>
      <dgm:spPr/>
    </dgm:pt>
    <dgm:pt modelId="{2750752A-9676-4558-918C-32CC8DB47243}" type="pres">
      <dgm:prSet presAssocID="{A9E35B8F-0317-45C4-9CD4-D16B305C3130}" presName="sibTrans" presStyleLbl="sibTrans2D1" presStyleIdx="1" presStyleCnt="3"/>
      <dgm:spPr/>
    </dgm:pt>
    <dgm:pt modelId="{9CAFBDCF-E18A-40F5-99E4-50334D2E3DD1}" type="pres">
      <dgm:prSet presAssocID="{A9E35B8F-0317-45C4-9CD4-D16B305C3130}" presName="connectorText" presStyleLbl="sibTrans2D1" presStyleIdx="1" presStyleCnt="3"/>
      <dgm:spPr/>
    </dgm:pt>
    <dgm:pt modelId="{A6B6BAE3-4FE4-471C-8281-0EA78F33223E}" type="pres">
      <dgm:prSet presAssocID="{47BA537F-7655-4463-AD68-57171DF40123}" presName="node" presStyleLbl="node1" presStyleIdx="2" presStyleCnt="4">
        <dgm:presLayoutVars>
          <dgm:bulletEnabled val="1"/>
        </dgm:presLayoutVars>
      </dgm:prSet>
      <dgm:spPr/>
    </dgm:pt>
    <dgm:pt modelId="{BB1EC915-1D24-41D4-82A0-CE5C69429485}" type="pres">
      <dgm:prSet presAssocID="{4B10B506-D3C3-404C-BAF7-FDD2ADD3708D}" presName="sibTrans" presStyleLbl="sibTrans2D1" presStyleIdx="2" presStyleCnt="3"/>
      <dgm:spPr/>
    </dgm:pt>
    <dgm:pt modelId="{2778F7F8-93C1-471F-B70A-4EB65DF1DF31}" type="pres">
      <dgm:prSet presAssocID="{4B10B506-D3C3-404C-BAF7-FDD2ADD3708D}" presName="connectorText" presStyleLbl="sibTrans2D1" presStyleIdx="2" presStyleCnt="3"/>
      <dgm:spPr/>
    </dgm:pt>
    <dgm:pt modelId="{5C0522DA-1B83-4A07-B5A5-175466BAF1B2}" type="pres">
      <dgm:prSet presAssocID="{BB198491-81BE-4BEC-850A-06D4F2F3BB54}" presName="node" presStyleLbl="node1" presStyleIdx="3" presStyleCnt="4">
        <dgm:presLayoutVars>
          <dgm:bulletEnabled val="1"/>
        </dgm:presLayoutVars>
      </dgm:prSet>
      <dgm:spPr/>
    </dgm:pt>
  </dgm:ptLst>
  <dgm:cxnLst>
    <dgm:cxn modelId="{4D03B210-46F7-4D50-B814-87BF500A4630}" srcId="{464DDBAB-841E-4A12-8DB7-9A62F6DE5C78}" destId="{47BA537F-7655-4463-AD68-57171DF40123}" srcOrd="2" destOrd="0" parTransId="{00B67C39-0F38-4ACF-9406-F44A8D88BC6D}" sibTransId="{4B10B506-D3C3-404C-BAF7-FDD2ADD3708D}"/>
    <dgm:cxn modelId="{94924738-A7EE-42CA-9604-896D1A28A0FC}" type="presOf" srcId="{464DDBAB-841E-4A12-8DB7-9A62F6DE5C78}" destId="{718FD5A2-4D41-4A72-BFDA-3263FE923ABE}" srcOrd="0" destOrd="0" presId="urn:microsoft.com/office/officeart/2005/8/layout/process1"/>
    <dgm:cxn modelId="{6E007861-B946-4C45-978E-745BE896C2B0}" type="presOf" srcId="{2B3B4D49-0F98-4828-9392-39A8C77FD160}" destId="{D74D45A3-0077-4DAE-97D4-210D7CD5DDC4}" srcOrd="0" destOrd="0" presId="urn:microsoft.com/office/officeart/2005/8/layout/process1"/>
    <dgm:cxn modelId="{1457176D-DBA2-475D-9008-330C2457F48A}" type="presOf" srcId="{1F832492-8770-4C46-AB93-5E2B1E75DAF8}" destId="{18F0AEFB-CE84-46E8-8F29-9446193DE686}" srcOrd="0" destOrd="0" presId="urn:microsoft.com/office/officeart/2005/8/layout/process1"/>
    <dgm:cxn modelId="{BD9C854F-7D4A-4A35-8D1B-32D91C86FA37}" type="presOf" srcId="{4D059DB8-AA22-4CC4-959B-F0563BBAE09E}" destId="{6031935F-8186-4D24-A130-29F35BA65E1E}" srcOrd="0" destOrd="0" presId="urn:microsoft.com/office/officeart/2005/8/layout/process1"/>
    <dgm:cxn modelId="{7F356854-C6CD-4ECA-8DB1-49AF7DB79DF1}" srcId="{464DDBAB-841E-4A12-8DB7-9A62F6DE5C78}" destId="{2B3B4D49-0F98-4828-9392-39A8C77FD160}" srcOrd="0" destOrd="0" parTransId="{2C8FB166-031A-4E11-8E91-CFB826BD43E5}" sibTransId="{1F832492-8770-4C46-AB93-5E2B1E75DAF8}"/>
    <dgm:cxn modelId="{64746D83-2A38-4B03-AF0D-D4BDC83BFBC3}" type="presOf" srcId="{4B10B506-D3C3-404C-BAF7-FDD2ADD3708D}" destId="{BB1EC915-1D24-41D4-82A0-CE5C69429485}" srcOrd="0" destOrd="0" presId="urn:microsoft.com/office/officeart/2005/8/layout/process1"/>
    <dgm:cxn modelId="{5BE24086-ED98-4B76-A892-B0D227655A83}" type="presOf" srcId="{47BA537F-7655-4463-AD68-57171DF40123}" destId="{A6B6BAE3-4FE4-471C-8281-0EA78F33223E}" srcOrd="0" destOrd="0" presId="urn:microsoft.com/office/officeart/2005/8/layout/process1"/>
    <dgm:cxn modelId="{D990678C-95DA-49B0-85AB-EF07A1A77DE1}" type="presOf" srcId="{A9E35B8F-0317-45C4-9CD4-D16B305C3130}" destId="{9CAFBDCF-E18A-40F5-99E4-50334D2E3DD1}" srcOrd="1" destOrd="0" presId="urn:microsoft.com/office/officeart/2005/8/layout/process1"/>
    <dgm:cxn modelId="{94D2AA95-D636-4932-950C-7689502B74C6}" type="presOf" srcId="{BB198491-81BE-4BEC-850A-06D4F2F3BB54}" destId="{5C0522DA-1B83-4A07-B5A5-175466BAF1B2}" srcOrd="0" destOrd="0" presId="urn:microsoft.com/office/officeart/2005/8/layout/process1"/>
    <dgm:cxn modelId="{ED8B20A9-43F3-4982-93A1-3261F9547C50}" type="presOf" srcId="{1F832492-8770-4C46-AB93-5E2B1E75DAF8}" destId="{A12C8708-ABE8-455E-B7ED-21FBD65BB17B}" srcOrd="1" destOrd="0" presId="urn:microsoft.com/office/officeart/2005/8/layout/process1"/>
    <dgm:cxn modelId="{5C1C24C1-49FD-432E-95F1-8914581BD4B5}" srcId="{464DDBAB-841E-4A12-8DB7-9A62F6DE5C78}" destId="{BB198491-81BE-4BEC-850A-06D4F2F3BB54}" srcOrd="3" destOrd="0" parTransId="{B79E8610-B13A-4913-BB77-D7A78F195634}" sibTransId="{F480F28D-5024-4F0A-91BD-814D52693AA6}"/>
    <dgm:cxn modelId="{49EC8DDF-5B8D-4033-9A2A-5D221AF2C7EB}" type="presOf" srcId="{4B10B506-D3C3-404C-BAF7-FDD2ADD3708D}" destId="{2778F7F8-93C1-471F-B70A-4EB65DF1DF31}" srcOrd="1" destOrd="0" presId="urn:microsoft.com/office/officeart/2005/8/layout/process1"/>
    <dgm:cxn modelId="{99911EF4-F76D-4B87-A8D1-45EE2A1BD676}" type="presOf" srcId="{A9E35B8F-0317-45C4-9CD4-D16B305C3130}" destId="{2750752A-9676-4558-918C-32CC8DB47243}" srcOrd="0" destOrd="0" presId="urn:microsoft.com/office/officeart/2005/8/layout/process1"/>
    <dgm:cxn modelId="{4AD6CDF9-7650-4BE9-87DD-C5A4A3297680}" srcId="{464DDBAB-841E-4A12-8DB7-9A62F6DE5C78}" destId="{4D059DB8-AA22-4CC4-959B-F0563BBAE09E}" srcOrd="1" destOrd="0" parTransId="{DFF6A6B8-52D5-4571-BB4F-D50FE675DCF5}" sibTransId="{A9E35B8F-0317-45C4-9CD4-D16B305C3130}"/>
    <dgm:cxn modelId="{1594B4B0-12B2-4D2A-928B-B31B8044E433}" type="presParOf" srcId="{718FD5A2-4D41-4A72-BFDA-3263FE923ABE}" destId="{D74D45A3-0077-4DAE-97D4-210D7CD5DDC4}" srcOrd="0" destOrd="0" presId="urn:microsoft.com/office/officeart/2005/8/layout/process1"/>
    <dgm:cxn modelId="{6A4FBC14-B459-43EF-9601-764EE354BCB6}" type="presParOf" srcId="{718FD5A2-4D41-4A72-BFDA-3263FE923ABE}" destId="{18F0AEFB-CE84-46E8-8F29-9446193DE686}" srcOrd="1" destOrd="0" presId="urn:microsoft.com/office/officeart/2005/8/layout/process1"/>
    <dgm:cxn modelId="{60FD34C5-3BB8-43D7-A452-C148204A7413}" type="presParOf" srcId="{18F0AEFB-CE84-46E8-8F29-9446193DE686}" destId="{A12C8708-ABE8-455E-B7ED-21FBD65BB17B}" srcOrd="0" destOrd="0" presId="urn:microsoft.com/office/officeart/2005/8/layout/process1"/>
    <dgm:cxn modelId="{3A58A43F-160E-413D-AD9C-675A949D8B9F}" type="presParOf" srcId="{718FD5A2-4D41-4A72-BFDA-3263FE923ABE}" destId="{6031935F-8186-4D24-A130-29F35BA65E1E}" srcOrd="2" destOrd="0" presId="urn:microsoft.com/office/officeart/2005/8/layout/process1"/>
    <dgm:cxn modelId="{E5EB9647-9128-45D7-A2B7-7A25AE5118D6}" type="presParOf" srcId="{718FD5A2-4D41-4A72-BFDA-3263FE923ABE}" destId="{2750752A-9676-4558-918C-32CC8DB47243}" srcOrd="3" destOrd="0" presId="urn:microsoft.com/office/officeart/2005/8/layout/process1"/>
    <dgm:cxn modelId="{B07207C1-CFD4-4966-80E4-36A4C86B221C}" type="presParOf" srcId="{2750752A-9676-4558-918C-32CC8DB47243}" destId="{9CAFBDCF-E18A-40F5-99E4-50334D2E3DD1}" srcOrd="0" destOrd="0" presId="urn:microsoft.com/office/officeart/2005/8/layout/process1"/>
    <dgm:cxn modelId="{E1F90007-4C11-47B1-BF26-4107F31915E0}" type="presParOf" srcId="{718FD5A2-4D41-4A72-BFDA-3263FE923ABE}" destId="{A6B6BAE3-4FE4-471C-8281-0EA78F33223E}" srcOrd="4" destOrd="0" presId="urn:microsoft.com/office/officeart/2005/8/layout/process1"/>
    <dgm:cxn modelId="{332534C5-1DCE-4502-8E31-6597E2E537FA}" type="presParOf" srcId="{718FD5A2-4D41-4A72-BFDA-3263FE923ABE}" destId="{BB1EC915-1D24-41D4-82A0-CE5C69429485}" srcOrd="5" destOrd="0" presId="urn:microsoft.com/office/officeart/2005/8/layout/process1"/>
    <dgm:cxn modelId="{07EB43FE-F568-4C34-992A-5B641CD96EB6}" type="presParOf" srcId="{BB1EC915-1D24-41D4-82A0-CE5C69429485}" destId="{2778F7F8-93C1-471F-B70A-4EB65DF1DF31}" srcOrd="0" destOrd="0" presId="urn:microsoft.com/office/officeart/2005/8/layout/process1"/>
    <dgm:cxn modelId="{23229BC6-B5DA-4731-A9B4-228D9BF5EA2B}" type="presParOf" srcId="{718FD5A2-4D41-4A72-BFDA-3263FE923ABE}" destId="{5C0522DA-1B83-4A07-B5A5-175466BAF1B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4DDBAB-841E-4A12-8DB7-9A62F6DE5C78}" type="doc">
      <dgm:prSet loTypeId="urn:microsoft.com/office/officeart/2005/8/layout/process1" loCatId="process" qsTypeId="urn:microsoft.com/office/officeart/2005/8/quickstyle/simple1" qsCatId="simple" csTypeId="urn:microsoft.com/office/officeart/2005/8/colors/colorful1" csCatId="colorful" phldr="1"/>
      <dgm:spPr/>
    </dgm:pt>
    <dgm:pt modelId="{2B3B4D49-0F98-4828-9392-39A8C77FD160}">
      <dgm:prSet phldrT="[Text]"/>
      <dgm:spPr/>
      <dgm:t>
        <a:bodyPr/>
        <a:lstStyle/>
        <a:p>
          <a:r>
            <a:rPr lang="en-CA" dirty="0"/>
            <a:t>Initialize</a:t>
          </a:r>
        </a:p>
      </dgm:t>
    </dgm:pt>
    <dgm:pt modelId="{2C8FB166-031A-4E11-8E91-CFB826BD43E5}" type="parTrans" cxnId="{7F356854-C6CD-4ECA-8DB1-49AF7DB79DF1}">
      <dgm:prSet/>
      <dgm:spPr/>
      <dgm:t>
        <a:bodyPr/>
        <a:lstStyle/>
        <a:p>
          <a:endParaRPr lang="en-CA"/>
        </a:p>
      </dgm:t>
    </dgm:pt>
    <dgm:pt modelId="{1F832492-8770-4C46-AB93-5E2B1E75DAF8}" type="sibTrans" cxnId="{7F356854-C6CD-4ECA-8DB1-49AF7DB79DF1}">
      <dgm:prSet/>
      <dgm:spPr/>
      <dgm:t>
        <a:bodyPr/>
        <a:lstStyle/>
        <a:p>
          <a:endParaRPr lang="en-CA"/>
        </a:p>
      </dgm:t>
    </dgm:pt>
    <dgm:pt modelId="{4D059DB8-AA22-4CC4-959B-F0563BBAE09E}">
      <dgm:prSet phldrT="[Text]"/>
      <dgm:spPr/>
      <dgm:t>
        <a:bodyPr/>
        <a:lstStyle/>
        <a:p>
          <a:r>
            <a:rPr lang="en-CA" dirty="0"/>
            <a:t>Calculate forces</a:t>
          </a:r>
        </a:p>
      </dgm:t>
    </dgm:pt>
    <dgm:pt modelId="{DFF6A6B8-52D5-4571-BB4F-D50FE675DCF5}" type="parTrans" cxnId="{4AD6CDF9-7650-4BE9-87DD-C5A4A3297680}">
      <dgm:prSet/>
      <dgm:spPr/>
      <dgm:t>
        <a:bodyPr/>
        <a:lstStyle/>
        <a:p>
          <a:endParaRPr lang="en-CA"/>
        </a:p>
      </dgm:t>
    </dgm:pt>
    <dgm:pt modelId="{A9E35B8F-0317-45C4-9CD4-D16B305C3130}" type="sibTrans" cxnId="{4AD6CDF9-7650-4BE9-87DD-C5A4A3297680}">
      <dgm:prSet/>
      <dgm:spPr/>
      <dgm:t>
        <a:bodyPr/>
        <a:lstStyle/>
        <a:p>
          <a:endParaRPr lang="en-CA"/>
        </a:p>
      </dgm:t>
    </dgm:pt>
    <dgm:pt modelId="{BB198491-81BE-4BEC-850A-06D4F2F3BB54}">
      <dgm:prSet phldrT="[Text]"/>
      <dgm:spPr/>
      <dgm:t>
        <a:bodyPr/>
        <a:lstStyle/>
        <a:p>
          <a:r>
            <a:rPr lang="en-CA" dirty="0"/>
            <a:t>Compute final quantities</a:t>
          </a:r>
        </a:p>
      </dgm:t>
    </dgm:pt>
    <dgm:pt modelId="{B79E8610-B13A-4913-BB77-D7A78F195634}" type="parTrans" cxnId="{5C1C24C1-49FD-432E-95F1-8914581BD4B5}">
      <dgm:prSet/>
      <dgm:spPr/>
      <dgm:t>
        <a:bodyPr/>
        <a:lstStyle/>
        <a:p>
          <a:endParaRPr lang="en-CA"/>
        </a:p>
      </dgm:t>
    </dgm:pt>
    <dgm:pt modelId="{F480F28D-5024-4F0A-91BD-814D52693AA6}" type="sibTrans" cxnId="{5C1C24C1-49FD-432E-95F1-8914581BD4B5}">
      <dgm:prSet/>
      <dgm:spPr/>
      <dgm:t>
        <a:bodyPr/>
        <a:lstStyle/>
        <a:p>
          <a:endParaRPr lang="en-CA"/>
        </a:p>
      </dgm:t>
    </dgm:pt>
    <dgm:pt modelId="{47BA537F-7655-4463-AD68-57171DF40123}">
      <dgm:prSet phldrT="[Text]"/>
      <dgm:spPr/>
      <dgm:t>
        <a:bodyPr/>
        <a:lstStyle/>
        <a:p>
          <a:r>
            <a:rPr lang="en-CA" dirty="0"/>
            <a:t>Move particles</a:t>
          </a:r>
        </a:p>
      </dgm:t>
    </dgm:pt>
    <dgm:pt modelId="{00B67C39-0F38-4ACF-9406-F44A8D88BC6D}" type="parTrans" cxnId="{4D03B210-46F7-4D50-B814-87BF500A4630}">
      <dgm:prSet/>
      <dgm:spPr/>
      <dgm:t>
        <a:bodyPr/>
        <a:lstStyle/>
        <a:p>
          <a:endParaRPr lang="en-CA"/>
        </a:p>
      </dgm:t>
    </dgm:pt>
    <dgm:pt modelId="{4B10B506-D3C3-404C-BAF7-FDD2ADD3708D}" type="sibTrans" cxnId="{4D03B210-46F7-4D50-B814-87BF500A4630}">
      <dgm:prSet/>
      <dgm:spPr/>
      <dgm:t>
        <a:bodyPr/>
        <a:lstStyle/>
        <a:p>
          <a:endParaRPr lang="en-CA"/>
        </a:p>
      </dgm:t>
    </dgm:pt>
    <dgm:pt modelId="{718FD5A2-4D41-4A72-BFDA-3263FE923ABE}" type="pres">
      <dgm:prSet presAssocID="{464DDBAB-841E-4A12-8DB7-9A62F6DE5C78}" presName="Name0" presStyleCnt="0">
        <dgm:presLayoutVars>
          <dgm:dir/>
          <dgm:resizeHandles val="exact"/>
        </dgm:presLayoutVars>
      </dgm:prSet>
      <dgm:spPr/>
    </dgm:pt>
    <dgm:pt modelId="{D74D45A3-0077-4DAE-97D4-210D7CD5DDC4}" type="pres">
      <dgm:prSet presAssocID="{2B3B4D49-0F98-4828-9392-39A8C77FD160}" presName="node" presStyleLbl="node1" presStyleIdx="0" presStyleCnt="4">
        <dgm:presLayoutVars>
          <dgm:bulletEnabled val="1"/>
        </dgm:presLayoutVars>
      </dgm:prSet>
      <dgm:spPr/>
    </dgm:pt>
    <dgm:pt modelId="{18F0AEFB-CE84-46E8-8F29-9446193DE686}" type="pres">
      <dgm:prSet presAssocID="{1F832492-8770-4C46-AB93-5E2B1E75DAF8}" presName="sibTrans" presStyleLbl="sibTrans2D1" presStyleIdx="0" presStyleCnt="3"/>
      <dgm:spPr/>
    </dgm:pt>
    <dgm:pt modelId="{A12C8708-ABE8-455E-B7ED-21FBD65BB17B}" type="pres">
      <dgm:prSet presAssocID="{1F832492-8770-4C46-AB93-5E2B1E75DAF8}" presName="connectorText" presStyleLbl="sibTrans2D1" presStyleIdx="0" presStyleCnt="3"/>
      <dgm:spPr/>
    </dgm:pt>
    <dgm:pt modelId="{6031935F-8186-4D24-A130-29F35BA65E1E}" type="pres">
      <dgm:prSet presAssocID="{4D059DB8-AA22-4CC4-959B-F0563BBAE09E}" presName="node" presStyleLbl="node1" presStyleIdx="1" presStyleCnt="4">
        <dgm:presLayoutVars>
          <dgm:bulletEnabled val="1"/>
        </dgm:presLayoutVars>
      </dgm:prSet>
      <dgm:spPr/>
    </dgm:pt>
    <dgm:pt modelId="{2750752A-9676-4558-918C-32CC8DB47243}" type="pres">
      <dgm:prSet presAssocID="{A9E35B8F-0317-45C4-9CD4-D16B305C3130}" presName="sibTrans" presStyleLbl="sibTrans2D1" presStyleIdx="1" presStyleCnt="3"/>
      <dgm:spPr/>
    </dgm:pt>
    <dgm:pt modelId="{9CAFBDCF-E18A-40F5-99E4-50334D2E3DD1}" type="pres">
      <dgm:prSet presAssocID="{A9E35B8F-0317-45C4-9CD4-D16B305C3130}" presName="connectorText" presStyleLbl="sibTrans2D1" presStyleIdx="1" presStyleCnt="3"/>
      <dgm:spPr/>
    </dgm:pt>
    <dgm:pt modelId="{A6B6BAE3-4FE4-471C-8281-0EA78F33223E}" type="pres">
      <dgm:prSet presAssocID="{47BA537F-7655-4463-AD68-57171DF40123}" presName="node" presStyleLbl="node1" presStyleIdx="2" presStyleCnt="4">
        <dgm:presLayoutVars>
          <dgm:bulletEnabled val="1"/>
        </dgm:presLayoutVars>
      </dgm:prSet>
      <dgm:spPr/>
    </dgm:pt>
    <dgm:pt modelId="{BB1EC915-1D24-41D4-82A0-CE5C69429485}" type="pres">
      <dgm:prSet presAssocID="{4B10B506-D3C3-404C-BAF7-FDD2ADD3708D}" presName="sibTrans" presStyleLbl="sibTrans2D1" presStyleIdx="2" presStyleCnt="3"/>
      <dgm:spPr/>
    </dgm:pt>
    <dgm:pt modelId="{2778F7F8-93C1-471F-B70A-4EB65DF1DF31}" type="pres">
      <dgm:prSet presAssocID="{4B10B506-D3C3-404C-BAF7-FDD2ADD3708D}" presName="connectorText" presStyleLbl="sibTrans2D1" presStyleIdx="2" presStyleCnt="3"/>
      <dgm:spPr/>
    </dgm:pt>
    <dgm:pt modelId="{5C0522DA-1B83-4A07-B5A5-175466BAF1B2}" type="pres">
      <dgm:prSet presAssocID="{BB198491-81BE-4BEC-850A-06D4F2F3BB54}" presName="node" presStyleLbl="node1" presStyleIdx="3" presStyleCnt="4">
        <dgm:presLayoutVars>
          <dgm:bulletEnabled val="1"/>
        </dgm:presLayoutVars>
      </dgm:prSet>
      <dgm:spPr/>
    </dgm:pt>
  </dgm:ptLst>
  <dgm:cxnLst>
    <dgm:cxn modelId="{4D03B210-46F7-4D50-B814-87BF500A4630}" srcId="{464DDBAB-841E-4A12-8DB7-9A62F6DE5C78}" destId="{47BA537F-7655-4463-AD68-57171DF40123}" srcOrd="2" destOrd="0" parTransId="{00B67C39-0F38-4ACF-9406-F44A8D88BC6D}" sibTransId="{4B10B506-D3C3-404C-BAF7-FDD2ADD3708D}"/>
    <dgm:cxn modelId="{94924738-A7EE-42CA-9604-896D1A28A0FC}" type="presOf" srcId="{464DDBAB-841E-4A12-8DB7-9A62F6DE5C78}" destId="{718FD5A2-4D41-4A72-BFDA-3263FE923ABE}" srcOrd="0" destOrd="0" presId="urn:microsoft.com/office/officeart/2005/8/layout/process1"/>
    <dgm:cxn modelId="{6E007861-B946-4C45-978E-745BE896C2B0}" type="presOf" srcId="{2B3B4D49-0F98-4828-9392-39A8C77FD160}" destId="{D74D45A3-0077-4DAE-97D4-210D7CD5DDC4}" srcOrd="0" destOrd="0" presId="urn:microsoft.com/office/officeart/2005/8/layout/process1"/>
    <dgm:cxn modelId="{1457176D-DBA2-475D-9008-330C2457F48A}" type="presOf" srcId="{1F832492-8770-4C46-AB93-5E2B1E75DAF8}" destId="{18F0AEFB-CE84-46E8-8F29-9446193DE686}" srcOrd="0" destOrd="0" presId="urn:microsoft.com/office/officeart/2005/8/layout/process1"/>
    <dgm:cxn modelId="{BD9C854F-7D4A-4A35-8D1B-32D91C86FA37}" type="presOf" srcId="{4D059DB8-AA22-4CC4-959B-F0563BBAE09E}" destId="{6031935F-8186-4D24-A130-29F35BA65E1E}" srcOrd="0" destOrd="0" presId="urn:microsoft.com/office/officeart/2005/8/layout/process1"/>
    <dgm:cxn modelId="{7F356854-C6CD-4ECA-8DB1-49AF7DB79DF1}" srcId="{464DDBAB-841E-4A12-8DB7-9A62F6DE5C78}" destId="{2B3B4D49-0F98-4828-9392-39A8C77FD160}" srcOrd="0" destOrd="0" parTransId="{2C8FB166-031A-4E11-8E91-CFB826BD43E5}" sibTransId="{1F832492-8770-4C46-AB93-5E2B1E75DAF8}"/>
    <dgm:cxn modelId="{64746D83-2A38-4B03-AF0D-D4BDC83BFBC3}" type="presOf" srcId="{4B10B506-D3C3-404C-BAF7-FDD2ADD3708D}" destId="{BB1EC915-1D24-41D4-82A0-CE5C69429485}" srcOrd="0" destOrd="0" presId="urn:microsoft.com/office/officeart/2005/8/layout/process1"/>
    <dgm:cxn modelId="{5BE24086-ED98-4B76-A892-B0D227655A83}" type="presOf" srcId="{47BA537F-7655-4463-AD68-57171DF40123}" destId="{A6B6BAE3-4FE4-471C-8281-0EA78F33223E}" srcOrd="0" destOrd="0" presId="urn:microsoft.com/office/officeart/2005/8/layout/process1"/>
    <dgm:cxn modelId="{D990678C-95DA-49B0-85AB-EF07A1A77DE1}" type="presOf" srcId="{A9E35B8F-0317-45C4-9CD4-D16B305C3130}" destId="{9CAFBDCF-E18A-40F5-99E4-50334D2E3DD1}" srcOrd="1" destOrd="0" presId="urn:microsoft.com/office/officeart/2005/8/layout/process1"/>
    <dgm:cxn modelId="{94D2AA95-D636-4932-950C-7689502B74C6}" type="presOf" srcId="{BB198491-81BE-4BEC-850A-06D4F2F3BB54}" destId="{5C0522DA-1B83-4A07-B5A5-175466BAF1B2}" srcOrd="0" destOrd="0" presId="urn:microsoft.com/office/officeart/2005/8/layout/process1"/>
    <dgm:cxn modelId="{ED8B20A9-43F3-4982-93A1-3261F9547C50}" type="presOf" srcId="{1F832492-8770-4C46-AB93-5E2B1E75DAF8}" destId="{A12C8708-ABE8-455E-B7ED-21FBD65BB17B}" srcOrd="1" destOrd="0" presId="urn:microsoft.com/office/officeart/2005/8/layout/process1"/>
    <dgm:cxn modelId="{5C1C24C1-49FD-432E-95F1-8914581BD4B5}" srcId="{464DDBAB-841E-4A12-8DB7-9A62F6DE5C78}" destId="{BB198491-81BE-4BEC-850A-06D4F2F3BB54}" srcOrd="3" destOrd="0" parTransId="{B79E8610-B13A-4913-BB77-D7A78F195634}" sibTransId="{F480F28D-5024-4F0A-91BD-814D52693AA6}"/>
    <dgm:cxn modelId="{49EC8DDF-5B8D-4033-9A2A-5D221AF2C7EB}" type="presOf" srcId="{4B10B506-D3C3-404C-BAF7-FDD2ADD3708D}" destId="{2778F7F8-93C1-471F-B70A-4EB65DF1DF31}" srcOrd="1" destOrd="0" presId="urn:microsoft.com/office/officeart/2005/8/layout/process1"/>
    <dgm:cxn modelId="{99911EF4-F76D-4B87-A8D1-45EE2A1BD676}" type="presOf" srcId="{A9E35B8F-0317-45C4-9CD4-D16B305C3130}" destId="{2750752A-9676-4558-918C-32CC8DB47243}" srcOrd="0" destOrd="0" presId="urn:microsoft.com/office/officeart/2005/8/layout/process1"/>
    <dgm:cxn modelId="{4AD6CDF9-7650-4BE9-87DD-C5A4A3297680}" srcId="{464DDBAB-841E-4A12-8DB7-9A62F6DE5C78}" destId="{4D059DB8-AA22-4CC4-959B-F0563BBAE09E}" srcOrd="1" destOrd="0" parTransId="{DFF6A6B8-52D5-4571-BB4F-D50FE675DCF5}" sibTransId="{A9E35B8F-0317-45C4-9CD4-D16B305C3130}"/>
    <dgm:cxn modelId="{1594B4B0-12B2-4D2A-928B-B31B8044E433}" type="presParOf" srcId="{718FD5A2-4D41-4A72-BFDA-3263FE923ABE}" destId="{D74D45A3-0077-4DAE-97D4-210D7CD5DDC4}" srcOrd="0" destOrd="0" presId="urn:microsoft.com/office/officeart/2005/8/layout/process1"/>
    <dgm:cxn modelId="{6A4FBC14-B459-43EF-9601-764EE354BCB6}" type="presParOf" srcId="{718FD5A2-4D41-4A72-BFDA-3263FE923ABE}" destId="{18F0AEFB-CE84-46E8-8F29-9446193DE686}" srcOrd="1" destOrd="0" presId="urn:microsoft.com/office/officeart/2005/8/layout/process1"/>
    <dgm:cxn modelId="{60FD34C5-3BB8-43D7-A452-C148204A7413}" type="presParOf" srcId="{18F0AEFB-CE84-46E8-8F29-9446193DE686}" destId="{A12C8708-ABE8-455E-B7ED-21FBD65BB17B}" srcOrd="0" destOrd="0" presId="urn:microsoft.com/office/officeart/2005/8/layout/process1"/>
    <dgm:cxn modelId="{3A58A43F-160E-413D-AD9C-675A949D8B9F}" type="presParOf" srcId="{718FD5A2-4D41-4A72-BFDA-3263FE923ABE}" destId="{6031935F-8186-4D24-A130-29F35BA65E1E}" srcOrd="2" destOrd="0" presId="urn:microsoft.com/office/officeart/2005/8/layout/process1"/>
    <dgm:cxn modelId="{E5EB9647-9128-45D7-A2B7-7A25AE5118D6}" type="presParOf" srcId="{718FD5A2-4D41-4A72-BFDA-3263FE923ABE}" destId="{2750752A-9676-4558-918C-32CC8DB47243}" srcOrd="3" destOrd="0" presId="urn:microsoft.com/office/officeart/2005/8/layout/process1"/>
    <dgm:cxn modelId="{B07207C1-CFD4-4966-80E4-36A4C86B221C}" type="presParOf" srcId="{2750752A-9676-4558-918C-32CC8DB47243}" destId="{9CAFBDCF-E18A-40F5-99E4-50334D2E3DD1}" srcOrd="0" destOrd="0" presId="urn:microsoft.com/office/officeart/2005/8/layout/process1"/>
    <dgm:cxn modelId="{E1F90007-4C11-47B1-BF26-4107F31915E0}" type="presParOf" srcId="{718FD5A2-4D41-4A72-BFDA-3263FE923ABE}" destId="{A6B6BAE3-4FE4-471C-8281-0EA78F33223E}" srcOrd="4" destOrd="0" presId="urn:microsoft.com/office/officeart/2005/8/layout/process1"/>
    <dgm:cxn modelId="{332534C5-1DCE-4502-8E31-6597E2E537FA}" type="presParOf" srcId="{718FD5A2-4D41-4A72-BFDA-3263FE923ABE}" destId="{BB1EC915-1D24-41D4-82A0-CE5C69429485}" srcOrd="5" destOrd="0" presId="urn:microsoft.com/office/officeart/2005/8/layout/process1"/>
    <dgm:cxn modelId="{07EB43FE-F568-4C34-992A-5B641CD96EB6}" type="presParOf" srcId="{BB1EC915-1D24-41D4-82A0-CE5C69429485}" destId="{2778F7F8-93C1-471F-B70A-4EB65DF1DF31}" srcOrd="0" destOrd="0" presId="urn:microsoft.com/office/officeart/2005/8/layout/process1"/>
    <dgm:cxn modelId="{23229BC6-B5DA-4731-A9B4-228D9BF5EA2B}" type="presParOf" srcId="{718FD5A2-4D41-4A72-BFDA-3263FE923ABE}" destId="{5C0522DA-1B83-4A07-B5A5-175466BAF1B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4DDBAB-841E-4A12-8DB7-9A62F6DE5C78}" type="doc">
      <dgm:prSet loTypeId="urn:microsoft.com/office/officeart/2005/8/layout/process1" loCatId="process" qsTypeId="urn:microsoft.com/office/officeart/2005/8/quickstyle/simple1" qsCatId="simple" csTypeId="urn:microsoft.com/office/officeart/2005/8/colors/colorful1" csCatId="colorful" phldr="1"/>
      <dgm:spPr/>
    </dgm:pt>
    <dgm:pt modelId="{2B3B4D49-0F98-4828-9392-39A8C77FD160}">
      <dgm:prSet phldrT="[Text]"/>
      <dgm:spPr/>
      <dgm:t>
        <a:bodyPr/>
        <a:lstStyle/>
        <a:p>
          <a:r>
            <a:rPr lang="en-CA" dirty="0"/>
            <a:t>Initialize</a:t>
          </a:r>
        </a:p>
      </dgm:t>
    </dgm:pt>
    <dgm:pt modelId="{2C8FB166-031A-4E11-8E91-CFB826BD43E5}" type="parTrans" cxnId="{7F356854-C6CD-4ECA-8DB1-49AF7DB79DF1}">
      <dgm:prSet/>
      <dgm:spPr/>
      <dgm:t>
        <a:bodyPr/>
        <a:lstStyle/>
        <a:p>
          <a:endParaRPr lang="en-CA"/>
        </a:p>
      </dgm:t>
    </dgm:pt>
    <dgm:pt modelId="{1F832492-8770-4C46-AB93-5E2B1E75DAF8}" type="sibTrans" cxnId="{7F356854-C6CD-4ECA-8DB1-49AF7DB79DF1}">
      <dgm:prSet/>
      <dgm:spPr/>
      <dgm:t>
        <a:bodyPr/>
        <a:lstStyle/>
        <a:p>
          <a:endParaRPr lang="en-CA"/>
        </a:p>
      </dgm:t>
    </dgm:pt>
    <dgm:pt modelId="{4D059DB8-AA22-4CC4-959B-F0563BBAE09E}">
      <dgm:prSet phldrT="[Text]"/>
      <dgm:spPr/>
      <dgm:t>
        <a:bodyPr/>
        <a:lstStyle/>
        <a:p>
          <a:r>
            <a:rPr lang="en-CA" dirty="0"/>
            <a:t>Calculate forces</a:t>
          </a:r>
        </a:p>
      </dgm:t>
    </dgm:pt>
    <dgm:pt modelId="{DFF6A6B8-52D5-4571-BB4F-D50FE675DCF5}" type="parTrans" cxnId="{4AD6CDF9-7650-4BE9-87DD-C5A4A3297680}">
      <dgm:prSet/>
      <dgm:spPr/>
      <dgm:t>
        <a:bodyPr/>
        <a:lstStyle/>
        <a:p>
          <a:endParaRPr lang="en-CA"/>
        </a:p>
      </dgm:t>
    </dgm:pt>
    <dgm:pt modelId="{A9E35B8F-0317-45C4-9CD4-D16B305C3130}" type="sibTrans" cxnId="{4AD6CDF9-7650-4BE9-87DD-C5A4A3297680}">
      <dgm:prSet/>
      <dgm:spPr/>
      <dgm:t>
        <a:bodyPr/>
        <a:lstStyle/>
        <a:p>
          <a:endParaRPr lang="en-CA"/>
        </a:p>
      </dgm:t>
    </dgm:pt>
    <dgm:pt modelId="{BB198491-81BE-4BEC-850A-06D4F2F3BB54}">
      <dgm:prSet phldrT="[Text]"/>
      <dgm:spPr/>
      <dgm:t>
        <a:bodyPr/>
        <a:lstStyle/>
        <a:p>
          <a:r>
            <a:rPr lang="en-CA" dirty="0"/>
            <a:t>Compute final quantities</a:t>
          </a:r>
        </a:p>
      </dgm:t>
    </dgm:pt>
    <dgm:pt modelId="{B79E8610-B13A-4913-BB77-D7A78F195634}" type="parTrans" cxnId="{5C1C24C1-49FD-432E-95F1-8914581BD4B5}">
      <dgm:prSet/>
      <dgm:spPr/>
      <dgm:t>
        <a:bodyPr/>
        <a:lstStyle/>
        <a:p>
          <a:endParaRPr lang="en-CA"/>
        </a:p>
      </dgm:t>
    </dgm:pt>
    <dgm:pt modelId="{F480F28D-5024-4F0A-91BD-814D52693AA6}" type="sibTrans" cxnId="{5C1C24C1-49FD-432E-95F1-8914581BD4B5}">
      <dgm:prSet/>
      <dgm:spPr/>
      <dgm:t>
        <a:bodyPr/>
        <a:lstStyle/>
        <a:p>
          <a:endParaRPr lang="en-CA"/>
        </a:p>
      </dgm:t>
    </dgm:pt>
    <dgm:pt modelId="{47BA537F-7655-4463-AD68-57171DF40123}">
      <dgm:prSet phldrT="[Text]"/>
      <dgm:spPr/>
      <dgm:t>
        <a:bodyPr/>
        <a:lstStyle/>
        <a:p>
          <a:r>
            <a:rPr lang="en-CA" dirty="0"/>
            <a:t>Move particles</a:t>
          </a:r>
        </a:p>
      </dgm:t>
    </dgm:pt>
    <dgm:pt modelId="{00B67C39-0F38-4ACF-9406-F44A8D88BC6D}" type="parTrans" cxnId="{4D03B210-46F7-4D50-B814-87BF500A4630}">
      <dgm:prSet/>
      <dgm:spPr/>
      <dgm:t>
        <a:bodyPr/>
        <a:lstStyle/>
        <a:p>
          <a:endParaRPr lang="en-CA"/>
        </a:p>
      </dgm:t>
    </dgm:pt>
    <dgm:pt modelId="{4B10B506-D3C3-404C-BAF7-FDD2ADD3708D}" type="sibTrans" cxnId="{4D03B210-46F7-4D50-B814-87BF500A4630}">
      <dgm:prSet/>
      <dgm:spPr/>
      <dgm:t>
        <a:bodyPr/>
        <a:lstStyle/>
        <a:p>
          <a:endParaRPr lang="en-CA"/>
        </a:p>
      </dgm:t>
    </dgm:pt>
    <dgm:pt modelId="{718FD5A2-4D41-4A72-BFDA-3263FE923ABE}" type="pres">
      <dgm:prSet presAssocID="{464DDBAB-841E-4A12-8DB7-9A62F6DE5C78}" presName="Name0" presStyleCnt="0">
        <dgm:presLayoutVars>
          <dgm:dir/>
          <dgm:resizeHandles val="exact"/>
        </dgm:presLayoutVars>
      </dgm:prSet>
      <dgm:spPr/>
    </dgm:pt>
    <dgm:pt modelId="{D74D45A3-0077-4DAE-97D4-210D7CD5DDC4}" type="pres">
      <dgm:prSet presAssocID="{2B3B4D49-0F98-4828-9392-39A8C77FD160}" presName="node" presStyleLbl="node1" presStyleIdx="0" presStyleCnt="4">
        <dgm:presLayoutVars>
          <dgm:bulletEnabled val="1"/>
        </dgm:presLayoutVars>
      </dgm:prSet>
      <dgm:spPr/>
    </dgm:pt>
    <dgm:pt modelId="{18F0AEFB-CE84-46E8-8F29-9446193DE686}" type="pres">
      <dgm:prSet presAssocID="{1F832492-8770-4C46-AB93-5E2B1E75DAF8}" presName="sibTrans" presStyleLbl="sibTrans2D1" presStyleIdx="0" presStyleCnt="3"/>
      <dgm:spPr/>
    </dgm:pt>
    <dgm:pt modelId="{A12C8708-ABE8-455E-B7ED-21FBD65BB17B}" type="pres">
      <dgm:prSet presAssocID="{1F832492-8770-4C46-AB93-5E2B1E75DAF8}" presName="connectorText" presStyleLbl="sibTrans2D1" presStyleIdx="0" presStyleCnt="3"/>
      <dgm:spPr/>
    </dgm:pt>
    <dgm:pt modelId="{6031935F-8186-4D24-A130-29F35BA65E1E}" type="pres">
      <dgm:prSet presAssocID="{4D059DB8-AA22-4CC4-959B-F0563BBAE09E}" presName="node" presStyleLbl="node1" presStyleIdx="1" presStyleCnt="4">
        <dgm:presLayoutVars>
          <dgm:bulletEnabled val="1"/>
        </dgm:presLayoutVars>
      </dgm:prSet>
      <dgm:spPr/>
    </dgm:pt>
    <dgm:pt modelId="{2750752A-9676-4558-918C-32CC8DB47243}" type="pres">
      <dgm:prSet presAssocID="{A9E35B8F-0317-45C4-9CD4-D16B305C3130}" presName="sibTrans" presStyleLbl="sibTrans2D1" presStyleIdx="1" presStyleCnt="3"/>
      <dgm:spPr/>
    </dgm:pt>
    <dgm:pt modelId="{9CAFBDCF-E18A-40F5-99E4-50334D2E3DD1}" type="pres">
      <dgm:prSet presAssocID="{A9E35B8F-0317-45C4-9CD4-D16B305C3130}" presName="connectorText" presStyleLbl="sibTrans2D1" presStyleIdx="1" presStyleCnt="3"/>
      <dgm:spPr/>
    </dgm:pt>
    <dgm:pt modelId="{A6B6BAE3-4FE4-471C-8281-0EA78F33223E}" type="pres">
      <dgm:prSet presAssocID="{47BA537F-7655-4463-AD68-57171DF40123}" presName="node" presStyleLbl="node1" presStyleIdx="2" presStyleCnt="4">
        <dgm:presLayoutVars>
          <dgm:bulletEnabled val="1"/>
        </dgm:presLayoutVars>
      </dgm:prSet>
      <dgm:spPr/>
    </dgm:pt>
    <dgm:pt modelId="{BB1EC915-1D24-41D4-82A0-CE5C69429485}" type="pres">
      <dgm:prSet presAssocID="{4B10B506-D3C3-404C-BAF7-FDD2ADD3708D}" presName="sibTrans" presStyleLbl="sibTrans2D1" presStyleIdx="2" presStyleCnt="3"/>
      <dgm:spPr/>
    </dgm:pt>
    <dgm:pt modelId="{2778F7F8-93C1-471F-B70A-4EB65DF1DF31}" type="pres">
      <dgm:prSet presAssocID="{4B10B506-D3C3-404C-BAF7-FDD2ADD3708D}" presName="connectorText" presStyleLbl="sibTrans2D1" presStyleIdx="2" presStyleCnt="3"/>
      <dgm:spPr/>
    </dgm:pt>
    <dgm:pt modelId="{5C0522DA-1B83-4A07-B5A5-175466BAF1B2}" type="pres">
      <dgm:prSet presAssocID="{BB198491-81BE-4BEC-850A-06D4F2F3BB54}" presName="node" presStyleLbl="node1" presStyleIdx="3" presStyleCnt="4">
        <dgm:presLayoutVars>
          <dgm:bulletEnabled val="1"/>
        </dgm:presLayoutVars>
      </dgm:prSet>
      <dgm:spPr/>
    </dgm:pt>
  </dgm:ptLst>
  <dgm:cxnLst>
    <dgm:cxn modelId="{4D03B210-46F7-4D50-B814-87BF500A4630}" srcId="{464DDBAB-841E-4A12-8DB7-9A62F6DE5C78}" destId="{47BA537F-7655-4463-AD68-57171DF40123}" srcOrd="2" destOrd="0" parTransId="{00B67C39-0F38-4ACF-9406-F44A8D88BC6D}" sibTransId="{4B10B506-D3C3-404C-BAF7-FDD2ADD3708D}"/>
    <dgm:cxn modelId="{94924738-A7EE-42CA-9604-896D1A28A0FC}" type="presOf" srcId="{464DDBAB-841E-4A12-8DB7-9A62F6DE5C78}" destId="{718FD5A2-4D41-4A72-BFDA-3263FE923ABE}" srcOrd="0" destOrd="0" presId="urn:microsoft.com/office/officeart/2005/8/layout/process1"/>
    <dgm:cxn modelId="{6E007861-B946-4C45-978E-745BE896C2B0}" type="presOf" srcId="{2B3B4D49-0F98-4828-9392-39A8C77FD160}" destId="{D74D45A3-0077-4DAE-97D4-210D7CD5DDC4}" srcOrd="0" destOrd="0" presId="urn:microsoft.com/office/officeart/2005/8/layout/process1"/>
    <dgm:cxn modelId="{1457176D-DBA2-475D-9008-330C2457F48A}" type="presOf" srcId="{1F832492-8770-4C46-AB93-5E2B1E75DAF8}" destId="{18F0AEFB-CE84-46E8-8F29-9446193DE686}" srcOrd="0" destOrd="0" presId="urn:microsoft.com/office/officeart/2005/8/layout/process1"/>
    <dgm:cxn modelId="{BD9C854F-7D4A-4A35-8D1B-32D91C86FA37}" type="presOf" srcId="{4D059DB8-AA22-4CC4-959B-F0563BBAE09E}" destId="{6031935F-8186-4D24-A130-29F35BA65E1E}" srcOrd="0" destOrd="0" presId="urn:microsoft.com/office/officeart/2005/8/layout/process1"/>
    <dgm:cxn modelId="{7F356854-C6CD-4ECA-8DB1-49AF7DB79DF1}" srcId="{464DDBAB-841E-4A12-8DB7-9A62F6DE5C78}" destId="{2B3B4D49-0F98-4828-9392-39A8C77FD160}" srcOrd="0" destOrd="0" parTransId="{2C8FB166-031A-4E11-8E91-CFB826BD43E5}" sibTransId="{1F832492-8770-4C46-AB93-5E2B1E75DAF8}"/>
    <dgm:cxn modelId="{64746D83-2A38-4B03-AF0D-D4BDC83BFBC3}" type="presOf" srcId="{4B10B506-D3C3-404C-BAF7-FDD2ADD3708D}" destId="{BB1EC915-1D24-41D4-82A0-CE5C69429485}" srcOrd="0" destOrd="0" presId="urn:microsoft.com/office/officeart/2005/8/layout/process1"/>
    <dgm:cxn modelId="{5BE24086-ED98-4B76-A892-B0D227655A83}" type="presOf" srcId="{47BA537F-7655-4463-AD68-57171DF40123}" destId="{A6B6BAE3-4FE4-471C-8281-0EA78F33223E}" srcOrd="0" destOrd="0" presId="urn:microsoft.com/office/officeart/2005/8/layout/process1"/>
    <dgm:cxn modelId="{D990678C-95DA-49B0-85AB-EF07A1A77DE1}" type="presOf" srcId="{A9E35B8F-0317-45C4-9CD4-D16B305C3130}" destId="{9CAFBDCF-E18A-40F5-99E4-50334D2E3DD1}" srcOrd="1" destOrd="0" presId="urn:microsoft.com/office/officeart/2005/8/layout/process1"/>
    <dgm:cxn modelId="{94D2AA95-D636-4932-950C-7689502B74C6}" type="presOf" srcId="{BB198491-81BE-4BEC-850A-06D4F2F3BB54}" destId="{5C0522DA-1B83-4A07-B5A5-175466BAF1B2}" srcOrd="0" destOrd="0" presId="urn:microsoft.com/office/officeart/2005/8/layout/process1"/>
    <dgm:cxn modelId="{ED8B20A9-43F3-4982-93A1-3261F9547C50}" type="presOf" srcId="{1F832492-8770-4C46-AB93-5E2B1E75DAF8}" destId="{A12C8708-ABE8-455E-B7ED-21FBD65BB17B}" srcOrd="1" destOrd="0" presId="urn:microsoft.com/office/officeart/2005/8/layout/process1"/>
    <dgm:cxn modelId="{5C1C24C1-49FD-432E-95F1-8914581BD4B5}" srcId="{464DDBAB-841E-4A12-8DB7-9A62F6DE5C78}" destId="{BB198491-81BE-4BEC-850A-06D4F2F3BB54}" srcOrd="3" destOrd="0" parTransId="{B79E8610-B13A-4913-BB77-D7A78F195634}" sibTransId="{F480F28D-5024-4F0A-91BD-814D52693AA6}"/>
    <dgm:cxn modelId="{49EC8DDF-5B8D-4033-9A2A-5D221AF2C7EB}" type="presOf" srcId="{4B10B506-D3C3-404C-BAF7-FDD2ADD3708D}" destId="{2778F7F8-93C1-471F-B70A-4EB65DF1DF31}" srcOrd="1" destOrd="0" presId="urn:microsoft.com/office/officeart/2005/8/layout/process1"/>
    <dgm:cxn modelId="{99911EF4-F76D-4B87-A8D1-45EE2A1BD676}" type="presOf" srcId="{A9E35B8F-0317-45C4-9CD4-D16B305C3130}" destId="{2750752A-9676-4558-918C-32CC8DB47243}" srcOrd="0" destOrd="0" presId="urn:microsoft.com/office/officeart/2005/8/layout/process1"/>
    <dgm:cxn modelId="{4AD6CDF9-7650-4BE9-87DD-C5A4A3297680}" srcId="{464DDBAB-841E-4A12-8DB7-9A62F6DE5C78}" destId="{4D059DB8-AA22-4CC4-959B-F0563BBAE09E}" srcOrd="1" destOrd="0" parTransId="{DFF6A6B8-52D5-4571-BB4F-D50FE675DCF5}" sibTransId="{A9E35B8F-0317-45C4-9CD4-D16B305C3130}"/>
    <dgm:cxn modelId="{1594B4B0-12B2-4D2A-928B-B31B8044E433}" type="presParOf" srcId="{718FD5A2-4D41-4A72-BFDA-3263FE923ABE}" destId="{D74D45A3-0077-4DAE-97D4-210D7CD5DDC4}" srcOrd="0" destOrd="0" presId="urn:microsoft.com/office/officeart/2005/8/layout/process1"/>
    <dgm:cxn modelId="{6A4FBC14-B459-43EF-9601-764EE354BCB6}" type="presParOf" srcId="{718FD5A2-4D41-4A72-BFDA-3263FE923ABE}" destId="{18F0AEFB-CE84-46E8-8F29-9446193DE686}" srcOrd="1" destOrd="0" presId="urn:microsoft.com/office/officeart/2005/8/layout/process1"/>
    <dgm:cxn modelId="{60FD34C5-3BB8-43D7-A452-C148204A7413}" type="presParOf" srcId="{18F0AEFB-CE84-46E8-8F29-9446193DE686}" destId="{A12C8708-ABE8-455E-B7ED-21FBD65BB17B}" srcOrd="0" destOrd="0" presId="urn:microsoft.com/office/officeart/2005/8/layout/process1"/>
    <dgm:cxn modelId="{3A58A43F-160E-413D-AD9C-675A949D8B9F}" type="presParOf" srcId="{718FD5A2-4D41-4A72-BFDA-3263FE923ABE}" destId="{6031935F-8186-4D24-A130-29F35BA65E1E}" srcOrd="2" destOrd="0" presId="urn:microsoft.com/office/officeart/2005/8/layout/process1"/>
    <dgm:cxn modelId="{E5EB9647-9128-45D7-A2B7-7A25AE5118D6}" type="presParOf" srcId="{718FD5A2-4D41-4A72-BFDA-3263FE923ABE}" destId="{2750752A-9676-4558-918C-32CC8DB47243}" srcOrd="3" destOrd="0" presId="urn:microsoft.com/office/officeart/2005/8/layout/process1"/>
    <dgm:cxn modelId="{B07207C1-CFD4-4966-80E4-36A4C86B221C}" type="presParOf" srcId="{2750752A-9676-4558-918C-32CC8DB47243}" destId="{9CAFBDCF-E18A-40F5-99E4-50334D2E3DD1}" srcOrd="0" destOrd="0" presId="urn:microsoft.com/office/officeart/2005/8/layout/process1"/>
    <dgm:cxn modelId="{E1F90007-4C11-47B1-BF26-4107F31915E0}" type="presParOf" srcId="{718FD5A2-4D41-4A72-BFDA-3263FE923ABE}" destId="{A6B6BAE3-4FE4-471C-8281-0EA78F33223E}" srcOrd="4" destOrd="0" presId="urn:microsoft.com/office/officeart/2005/8/layout/process1"/>
    <dgm:cxn modelId="{332534C5-1DCE-4502-8E31-6597E2E537FA}" type="presParOf" srcId="{718FD5A2-4D41-4A72-BFDA-3263FE923ABE}" destId="{BB1EC915-1D24-41D4-82A0-CE5C69429485}" srcOrd="5" destOrd="0" presId="urn:microsoft.com/office/officeart/2005/8/layout/process1"/>
    <dgm:cxn modelId="{07EB43FE-F568-4C34-992A-5B641CD96EB6}" type="presParOf" srcId="{BB1EC915-1D24-41D4-82A0-CE5C69429485}" destId="{2778F7F8-93C1-471F-B70A-4EB65DF1DF31}" srcOrd="0" destOrd="0" presId="urn:microsoft.com/office/officeart/2005/8/layout/process1"/>
    <dgm:cxn modelId="{23229BC6-B5DA-4731-A9B4-228D9BF5EA2B}" type="presParOf" srcId="{718FD5A2-4D41-4A72-BFDA-3263FE923ABE}" destId="{5C0522DA-1B83-4A07-B5A5-175466BAF1B2}"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D45A3-0077-4DAE-97D4-210D7CD5DDC4}">
      <dsp:nvSpPr>
        <dsp:cNvPr id="0" name=""/>
        <dsp:cNvSpPr/>
      </dsp:nvSpPr>
      <dsp:spPr>
        <a:xfrm>
          <a:off x="2678" y="1548848"/>
          <a:ext cx="1171277" cy="96630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Initialize</a:t>
          </a:r>
        </a:p>
      </dsp:txBody>
      <dsp:txXfrm>
        <a:off x="30980" y="1577150"/>
        <a:ext cx="1114673" cy="909699"/>
      </dsp:txXfrm>
    </dsp:sp>
    <dsp:sp modelId="{18F0AEFB-CE84-46E8-8F29-9446193DE686}">
      <dsp:nvSpPr>
        <dsp:cNvPr id="0" name=""/>
        <dsp:cNvSpPr/>
      </dsp:nvSpPr>
      <dsp:spPr>
        <a:xfrm>
          <a:off x="1291083" y="1886761"/>
          <a:ext cx="248310" cy="2904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291083" y="1944856"/>
        <a:ext cx="173817" cy="174286"/>
      </dsp:txXfrm>
    </dsp:sp>
    <dsp:sp modelId="{6031935F-8186-4D24-A130-29F35BA65E1E}">
      <dsp:nvSpPr>
        <dsp:cNvPr id="0" name=""/>
        <dsp:cNvSpPr/>
      </dsp:nvSpPr>
      <dsp:spPr>
        <a:xfrm>
          <a:off x="1642467" y="1548848"/>
          <a:ext cx="1171277" cy="96630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Calculate forces</a:t>
          </a:r>
        </a:p>
      </dsp:txBody>
      <dsp:txXfrm>
        <a:off x="1670769" y="1577150"/>
        <a:ext cx="1114673" cy="909699"/>
      </dsp:txXfrm>
    </dsp:sp>
    <dsp:sp modelId="{2750752A-9676-4558-918C-32CC8DB47243}">
      <dsp:nvSpPr>
        <dsp:cNvPr id="0" name=""/>
        <dsp:cNvSpPr/>
      </dsp:nvSpPr>
      <dsp:spPr>
        <a:xfrm>
          <a:off x="2930872" y="1886761"/>
          <a:ext cx="248310" cy="2904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2930872" y="1944856"/>
        <a:ext cx="173817" cy="174286"/>
      </dsp:txXfrm>
    </dsp:sp>
    <dsp:sp modelId="{A6B6BAE3-4FE4-471C-8281-0EA78F33223E}">
      <dsp:nvSpPr>
        <dsp:cNvPr id="0" name=""/>
        <dsp:cNvSpPr/>
      </dsp:nvSpPr>
      <dsp:spPr>
        <a:xfrm>
          <a:off x="3282255" y="1548848"/>
          <a:ext cx="1171277" cy="96630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Move particles</a:t>
          </a:r>
        </a:p>
      </dsp:txBody>
      <dsp:txXfrm>
        <a:off x="3310557" y="1577150"/>
        <a:ext cx="1114673" cy="909699"/>
      </dsp:txXfrm>
    </dsp:sp>
    <dsp:sp modelId="{BB1EC915-1D24-41D4-82A0-CE5C69429485}">
      <dsp:nvSpPr>
        <dsp:cNvPr id="0" name=""/>
        <dsp:cNvSpPr/>
      </dsp:nvSpPr>
      <dsp:spPr>
        <a:xfrm>
          <a:off x="4570660" y="1886761"/>
          <a:ext cx="248310" cy="2904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4570660" y="1944856"/>
        <a:ext cx="173817" cy="174286"/>
      </dsp:txXfrm>
    </dsp:sp>
    <dsp:sp modelId="{5C0522DA-1B83-4A07-B5A5-175466BAF1B2}">
      <dsp:nvSpPr>
        <dsp:cNvPr id="0" name=""/>
        <dsp:cNvSpPr/>
      </dsp:nvSpPr>
      <dsp:spPr>
        <a:xfrm>
          <a:off x="4922043" y="1548848"/>
          <a:ext cx="1171277" cy="96630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Compute final quantities</a:t>
          </a:r>
        </a:p>
      </dsp:txBody>
      <dsp:txXfrm>
        <a:off x="4950345" y="1577150"/>
        <a:ext cx="1114673" cy="9096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D45A3-0077-4DAE-97D4-210D7CD5DDC4}">
      <dsp:nvSpPr>
        <dsp:cNvPr id="0" name=""/>
        <dsp:cNvSpPr/>
      </dsp:nvSpPr>
      <dsp:spPr>
        <a:xfrm>
          <a:off x="2678" y="1548848"/>
          <a:ext cx="1171277" cy="96630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Initialize</a:t>
          </a:r>
        </a:p>
      </dsp:txBody>
      <dsp:txXfrm>
        <a:off x="30980" y="1577150"/>
        <a:ext cx="1114673" cy="909699"/>
      </dsp:txXfrm>
    </dsp:sp>
    <dsp:sp modelId="{18F0AEFB-CE84-46E8-8F29-9446193DE686}">
      <dsp:nvSpPr>
        <dsp:cNvPr id="0" name=""/>
        <dsp:cNvSpPr/>
      </dsp:nvSpPr>
      <dsp:spPr>
        <a:xfrm>
          <a:off x="1291083" y="1886761"/>
          <a:ext cx="248310" cy="2904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291083" y="1944856"/>
        <a:ext cx="173817" cy="174286"/>
      </dsp:txXfrm>
    </dsp:sp>
    <dsp:sp modelId="{6031935F-8186-4D24-A130-29F35BA65E1E}">
      <dsp:nvSpPr>
        <dsp:cNvPr id="0" name=""/>
        <dsp:cNvSpPr/>
      </dsp:nvSpPr>
      <dsp:spPr>
        <a:xfrm>
          <a:off x="1642467" y="1548848"/>
          <a:ext cx="1171277" cy="96630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Calculate forces</a:t>
          </a:r>
        </a:p>
      </dsp:txBody>
      <dsp:txXfrm>
        <a:off x="1670769" y="1577150"/>
        <a:ext cx="1114673" cy="909699"/>
      </dsp:txXfrm>
    </dsp:sp>
    <dsp:sp modelId="{2750752A-9676-4558-918C-32CC8DB47243}">
      <dsp:nvSpPr>
        <dsp:cNvPr id="0" name=""/>
        <dsp:cNvSpPr/>
      </dsp:nvSpPr>
      <dsp:spPr>
        <a:xfrm>
          <a:off x="2930872" y="1886761"/>
          <a:ext cx="248310" cy="2904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2930872" y="1944856"/>
        <a:ext cx="173817" cy="174286"/>
      </dsp:txXfrm>
    </dsp:sp>
    <dsp:sp modelId="{A6B6BAE3-4FE4-471C-8281-0EA78F33223E}">
      <dsp:nvSpPr>
        <dsp:cNvPr id="0" name=""/>
        <dsp:cNvSpPr/>
      </dsp:nvSpPr>
      <dsp:spPr>
        <a:xfrm>
          <a:off x="3282255" y="1548848"/>
          <a:ext cx="1171277" cy="96630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Move particles</a:t>
          </a:r>
        </a:p>
      </dsp:txBody>
      <dsp:txXfrm>
        <a:off x="3310557" y="1577150"/>
        <a:ext cx="1114673" cy="909699"/>
      </dsp:txXfrm>
    </dsp:sp>
    <dsp:sp modelId="{BB1EC915-1D24-41D4-82A0-CE5C69429485}">
      <dsp:nvSpPr>
        <dsp:cNvPr id="0" name=""/>
        <dsp:cNvSpPr/>
      </dsp:nvSpPr>
      <dsp:spPr>
        <a:xfrm>
          <a:off x="4570660" y="1886761"/>
          <a:ext cx="248310" cy="2904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4570660" y="1944856"/>
        <a:ext cx="173817" cy="174286"/>
      </dsp:txXfrm>
    </dsp:sp>
    <dsp:sp modelId="{5C0522DA-1B83-4A07-B5A5-175466BAF1B2}">
      <dsp:nvSpPr>
        <dsp:cNvPr id="0" name=""/>
        <dsp:cNvSpPr/>
      </dsp:nvSpPr>
      <dsp:spPr>
        <a:xfrm>
          <a:off x="4922043" y="1548848"/>
          <a:ext cx="1171277" cy="96630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Compute final quantities</a:t>
          </a:r>
        </a:p>
      </dsp:txBody>
      <dsp:txXfrm>
        <a:off x="4950345" y="1577150"/>
        <a:ext cx="1114673" cy="909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4D45A3-0077-4DAE-97D4-210D7CD5DDC4}">
      <dsp:nvSpPr>
        <dsp:cNvPr id="0" name=""/>
        <dsp:cNvSpPr/>
      </dsp:nvSpPr>
      <dsp:spPr>
        <a:xfrm>
          <a:off x="2678" y="1548848"/>
          <a:ext cx="1171277" cy="96630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Initialize</a:t>
          </a:r>
        </a:p>
      </dsp:txBody>
      <dsp:txXfrm>
        <a:off x="30980" y="1577150"/>
        <a:ext cx="1114673" cy="909699"/>
      </dsp:txXfrm>
    </dsp:sp>
    <dsp:sp modelId="{18F0AEFB-CE84-46E8-8F29-9446193DE686}">
      <dsp:nvSpPr>
        <dsp:cNvPr id="0" name=""/>
        <dsp:cNvSpPr/>
      </dsp:nvSpPr>
      <dsp:spPr>
        <a:xfrm>
          <a:off x="1291083" y="1886761"/>
          <a:ext cx="248310" cy="2904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1291083" y="1944856"/>
        <a:ext cx="173817" cy="174286"/>
      </dsp:txXfrm>
    </dsp:sp>
    <dsp:sp modelId="{6031935F-8186-4D24-A130-29F35BA65E1E}">
      <dsp:nvSpPr>
        <dsp:cNvPr id="0" name=""/>
        <dsp:cNvSpPr/>
      </dsp:nvSpPr>
      <dsp:spPr>
        <a:xfrm>
          <a:off x="1642467" y="1548848"/>
          <a:ext cx="1171277" cy="966303"/>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Calculate forces</a:t>
          </a:r>
        </a:p>
      </dsp:txBody>
      <dsp:txXfrm>
        <a:off x="1670769" y="1577150"/>
        <a:ext cx="1114673" cy="909699"/>
      </dsp:txXfrm>
    </dsp:sp>
    <dsp:sp modelId="{2750752A-9676-4558-918C-32CC8DB47243}">
      <dsp:nvSpPr>
        <dsp:cNvPr id="0" name=""/>
        <dsp:cNvSpPr/>
      </dsp:nvSpPr>
      <dsp:spPr>
        <a:xfrm>
          <a:off x="2930872" y="1886761"/>
          <a:ext cx="248310" cy="290476"/>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2930872" y="1944856"/>
        <a:ext cx="173817" cy="174286"/>
      </dsp:txXfrm>
    </dsp:sp>
    <dsp:sp modelId="{A6B6BAE3-4FE4-471C-8281-0EA78F33223E}">
      <dsp:nvSpPr>
        <dsp:cNvPr id="0" name=""/>
        <dsp:cNvSpPr/>
      </dsp:nvSpPr>
      <dsp:spPr>
        <a:xfrm>
          <a:off x="3282255" y="1548848"/>
          <a:ext cx="1171277" cy="96630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Move particles</a:t>
          </a:r>
        </a:p>
      </dsp:txBody>
      <dsp:txXfrm>
        <a:off x="3310557" y="1577150"/>
        <a:ext cx="1114673" cy="909699"/>
      </dsp:txXfrm>
    </dsp:sp>
    <dsp:sp modelId="{BB1EC915-1D24-41D4-82A0-CE5C69429485}">
      <dsp:nvSpPr>
        <dsp:cNvPr id="0" name=""/>
        <dsp:cNvSpPr/>
      </dsp:nvSpPr>
      <dsp:spPr>
        <a:xfrm>
          <a:off x="4570660" y="1886761"/>
          <a:ext cx="248310" cy="290476"/>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CA" sz="1200" kern="1200"/>
        </a:p>
      </dsp:txBody>
      <dsp:txXfrm>
        <a:off x="4570660" y="1944856"/>
        <a:ext cx="173817" cy="174286"/>
      </dsp:txXfrm>
    </dsp:sp>
    <dsp:sp modelId="{5C0522DA-1B83-4A07-B5A5-175466BAF1B2}">
      <dsp:nvSpPr>
        <dsp:cNvPr id="0" name=""/>
        <dsp:cNvSpPr/>
      </dsp:nvSpPr>
      <dsp:spPr>
        <a:xfrm>
          <a:off x="4922043" y="1548848"/>
          <a:ext cx="1171277" cy="96630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Compute final quantities</a:t>
          </a:r>
        </a:p>
      </dsp:txBody>
      <dsp:txXfrm>
        <a:off x="4950345" y="1577150"/>
        <a:ext cx="1114673" cy="90969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7E5156-1B5D-054E-B5B2-E1B1BA160252}" type="datetimeFigureOut">
              <a:rPr lang="fr-FR" smtClean="0"/>
              <a:t>04/08/2025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BD60B-517C-4242-AE46-E1BD2D086542}" type="slidenum">
              <a:rPr lang="fr-FR" smtClean="0"/>
              <a:t>‹#›</a:t>
            </a:fld>
            <a:endParaRPr lang="fr-FR"/>
          </a:p>
        </p:txBody>
      </p:sp>
    </p:spTree>
    <p:extLst>
      <p:ext uri="{BB962C8B-B14F-4D97-AF65-F5344CB8AC3E}">
        <p14:creationId xmlns:p14="http://schemas.microsoft.com/office/powerpoint/2010/main" val="517014248"/>
      </p:ext>
    </p:extLst>
  </p:cSld>
  <p:clrMap bg1="lt1" tx1="dk1" bg2="lt2" tx2="dk2" accent1="accent1" accent2="accent2" accent3="accent3" accent4="accent4" accent5="accent5" accent6="accent6" hlink="hlink" folHlink="folHlink"/>
  <p:notesStyle>
    <a:lvl1pPr marL="0" algn="l" defTabSz="913884" rtl="0" eaLnBrk="1" latinLnBrk="0" hangingPunct="1">
      <a:defRPr sz="1200" kern="1200">
        <a:solidFill>
          <a:schemeClr val="tx1"/>
        </a:solidFill>
        <a:latin typeface="+mn-lt"/>
        <a:ea typeface="+mn-ea"/>
        <a:cs typeface="+mn-cs"/>
      </a:defRPr>
    </a:lvl1pPr>
    <a:lvl2pPr marL="456942" algn="l" defTabSz="913884" rtl="0" eaLnBrk="1" latinLnBrk="0" hangingPunct="1">
      <a:defRPr sz="1200" kern="1200">
        <a:solidFill>
          <a:schemeClr val="tx1"/>
        </a:solidFill>
        <a:latin typeface="+mn-lt"/>
        <a:ea typeface="+mn-ea"/>
        <a:cs typeface="+mn-cs"/>
      </a:defRPr>
    </a:lvl2pPr>
    <a:lvl3pPr marL="913884" algn="l" defTabSz="913884" rtl="0" eaLnBrk="1" latinLnBrk="0" hangingPunct="1">
      <a:defRPr sz="1200" kern="1200">
        <a:solidFill>
          <a:schemeClr val="tx1"/>
        </a:solidFill>
        <a:latin typeface="+mn-lt"/>
        <a:ea typeface="+mn-ea"/>
        <a:cs typeface="+mn-cs"/>
      </a:defRPr>
    </a:lvl3pPr>
    <a:lvl4pPr marL="1370825" algn="l" defTabSz="913884" rtl="0" eaLnBrk="1" latinLnBrk="0" hangingPunct="1">
      <a:defRPr sz="1200" kern="1200">
        <a:solidFill>
          <a:schemeClr val="tx1"/>
        </a:solidFill>
        <a:latin typeface="+mn-lt"/>
        <a:ea typeface="+mn-ea"/>
        <a:cs typeface="+mn-cs"/>
      </a:defRPr>
    </a:lvl4pPr>
    <a:lvl5pPr marL="1827765" algn="l" defTabSz="913884" rtl="0" eaLnBrk="1" latinLnBrk="0" hangingPunct="1">
      <a:defRPr sz="1200" kern="1200">
        <a:solidFill>
          <a:schemeClr val="tx1"/>
        </a:solidFill>
        <a:latin typeface="+mn-lt"/>
        <a:ea typeface="+mn-ea"/>
        <a:cs typeface="+mn-cs"/>
      </a:defRPr>
    </a:lvl5pPr>
    <a:lvl6pPr marL="2284705" algn="l" defTabSz="913884" rtl="0" eaLnBrk="1" latinLnBrk="0" hangingPunct="1">
      <a:defRPr sz="1200" kern="1200">
        <a:solidFill>
          <a:schemeClr val="tx1"/>
        </a:solidFill>
        <a:latin typeface="+mn-lt"/>
        <a:ea typeface="+mn-ea"/>
        <a:cs typeface="+mn-cs"/>
      </a:defRPr>
    </a:lvl6pPr>
    <a:lvl7pPr marL="2741647" algn="l" defTabSz="913884" rtl="0" eaLnBrk="1" latinLnBrk="0" hangingPunct="1">
      <a:defRPr sz="1200" kern="1200">
        <a:solidFill>
          <a:schemeClr val="tx1"/>
        </a:solidFill>
        <a:latin typeface="+mn-lt"/>
        <a:ea typeface="+mn-ea"/>
        <a:cs typeface="+mn-cs"/>
      </a:defRPr>
    </a:lvl7pPr>
    <a:lvl8pPr marL="3198590" algn="l" defTabSz="913884" rtl="0" eaLnBrk="1" latinLnBrk="0" hangingPunct="1">
      <a:defRPr sz="1200" kern="1200">
        <a:solidFill>
          <a:schemeClr val="tx1"/>
        </a:solidFill>
        <a:latin typeface="+mn-lt"/>
        <a:ea typeface="+mn-ea"/>
        <a:cs typeface="+mn-cs"/>
      </a:defRPr>
    </a:lvl8pPr>
    <a:lvl9pPr marL="3655532" algn="l" defTabSz="91388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371600" y="1143000"/>
            <a:ext cx="4114800" cy="30861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 McGill initiative on Computational Medicine was formed in 2017 and aims to deliver inter-disciplinary research programs and empower the use of data in health research and health care delivery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Located at the Genome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They have a newsletter were you can subscribe to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more info on the web site</a:t>
            </a:r>
          </a:p>
          <a:p>
            <a:endParaRPr lang="en-CA" dirty="0"/>
          </a:p>
        </p:txBody>
      </p:sp>
      <p:sp>
        <p:nvSpPr>
          <p:cNvPr id="4" name="Espace réservé du numéro de diapositive 3"/>
          <p:cNvSpPr>
            <a:spLocks noGrp="1"/>
          </p:cNvSpPr>
          <p:nvPr>
            <p:ph type="sldNum" sz="quarter" idx="5"/>
          </p:nvPr>
        </p:nvSpPr>
        <p:spPr/>
        <p:txBody>
          <a:bodyPr/>
          <a:lstStyle/>
          <a:p>
            <a:fld id="{DACBD60B-517C-4242-AE46-E1BD2D086542}" type="slidenum">
              <a:rPr lang="fr-FR" smtClean="0"/>
              <a:t>2</a:t>
            </a:fld>
            <a:endParaRPr lang="fr-FR"/>
          </a:p>
        </p:txBody>
      </p:sp>
    </p:spTree>
    <p:extLst>
      <p:ext uri="{BB962C8B-B14F-4D97-AF65-F5344CB8AC3E}">
        <p14:creationId xmlns:p14="http://schemas.microsoft.com/office/powerpoint/2010/main" val="3840063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14</a:t>
            </a:fld>
            <a:endParaRPr lang="fr-FR"/>
          </a:p>
        </p:txBody>
      </p:sp>
    </p:spTree>
    <p:extLst>
      <p:ext uri="{BB962C8B-B14F-4D97-AF65-F5344CB8AC3E}">
        <p14:creationId xmlns:p14="http://schemas.microsoft.com/office/powerpoint/2010/main" val="371097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15</a:t>
            </a:fld>
            <a:endParaRPr lang="en-US" dirty="0"/>
          </a:p>
        </p:txBody>
      </p:sp>
    </p:spTree>
    <p:extLst>
      <p:ext uri="{BB962C8B-B14F-4D97-AF65-F5344CB8AC3E}">
        <p14:creationId xmlns:p14="http://schemas.microsoft.com/office/powerpoint/2010/main" val="1170140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dirty="0"/>
              <a:t>- could use this same strategy to quite easily solve &amp; code a 1-body problem (something falling from a certain height) or a 2-3 body problem (things orbiting each other </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16</a:t>
            </a:fld>
            <a:endParaRPr lang="fr-FR"/>
          </a:p>
        </p:txBody>
      </p:sp>
    </p:spTree>
    <p:extLst>
      <p:ext uri="{BB962C8B-B14F-4D97-AF65-F5344CB8AC3E}">
        <p14:creationId xmlns:p14="http://schemas.microsoft.com/office/powerpoint/2010/main" val="642126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17</a:t>
            </a:fld>
            <a:endParaRPr lang="fr-FR"/>
          </a:p>
        </p:txBody>
      </p:sp>
    </p:spTree>
    <p:extLst>
      <p:ext uri="{BB962C8B-B14F-4D97-AF65-F5344CB8AC3E}">
        <p14:creationId xmlns:p14="http://schemas.microsoft.com/office/powerpoint/2010/main" val="1344719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dirty="0"/>
              <a:t>Proteins are a type of macromolecule that basically ‘act on’ most other biological molecular. Includes enzymes (drives chemical reactions), cell signaling, they help bind smaller molecules and transport them throughout the body (like hemoglobin), they make up very important structures in the body like anything that is composed of collagen, keratin, elastin, they function in muscle contraction (myosin is an example) and maybe most importantly, the folding process/structural issues/mutations contribute to a lot of diseases</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18</a:t>
            </a:fld>
            <a:endParaRPr lang="fr-FR"/>
          </a:p>
        </p:txBody>
      </p:sp>
    </p:spTree>
    <p:extLst>
      <p:ext uri="{BB962C8B-B14F-4D97-AF65-F5344CB8AC3E}">
        <p14:creationId xmlns:p14="http://schemas.microsoft.com/office/powerpoint/2010/main" val="2791106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19</a:t>
            </a:fld>
            <a:endParaRPr lang="fr-FR"/>
          </a:p>
        </p:txBody>
      </p:sp>
    </p:spTree>
    <p:extLst>
      <p:ext uri="{BB962C8B-B14F-4D97-AF65-F5344CB8AC3E}">
        <p14:creationId xmlns:p14="http://schemas.microsoft.com/office/powerpoint/2010/main" val="3717980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304192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Studying treatments for these include a lot of data on how and what can bind to these IDPs or IDRs</a:t>
            </a:r>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2261166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Studying treatments for these include a lot of data on how and what can bind to these IDPs or IDRs</a:t>
            </a:r>
          </a:p>
        </p:txBody>
      </p:sp>
      <p:sp>
        <p:nvSpPr>
          <p:cNvPr id="4" name="Slide Number Placeholder 3"/>
          <p:cNvSpPr>
            <a:spLocks noGrp="1"/>
          </p:cNvSpPr>
          <p:nvPr>
            <p:ph type="sldNum" sz="quarter" idx="5"/>
          </p:nvPr>
        </p:nvSpPr>
        <p:spPr/>
        <p:txBody>
          <a:bodyPr/>
          <a:lstStyle/>
          <a:p>
            <a:fld id="{4B725628-3A68-42F4-BA86-981817953149}" type="slidenum">
              <a:rPr lang="en-US" smtClean="0"/>
              <a:t>22</a:t>
            </a:fld>
            <a:endParaRPr lang="en-US" dirty="0"/>
          </a:p>
        </p:txBody>
      </p:sp>
    </p:spTree>
    <p:extLst>
      <p:ext uri="{BB962C8B-B14F-4D97-AF65-F5344CB8AC3E}">
        <p14:creationId xmlns:p14="http://schemas.microsoft.com/office/powerpoint/2010/main" val="5857451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Imagine it as a ball rolling- the ball doesn’t ‘know’ to go to the bottom, but as it rolls, it will tend towards the minimum because of gravity</a:t>
            </a:r>
          </a:p>
        </p:txBody>
      </p:sp>
      <p:sp>
        <p:nvSpPr>
          <p:cNvPr id="4" name="Slide Number Placeholder 3"/>
          <p:cNvSpPr>
            <a:spLocks noGrp="1"/>
          </p:cNvSpPr>
          <p:nvPr>
            <p:ph type="sldNum" sz="quarter" idx="5"/>
          </p:nvPr>
        </p:nvSpPr>
        <p:spPr/>
        <p:txBody>
          <a:bodyPr/>
          <a:lstStyle/>
          <a:p>
            <a:fld id="{4B725628-3A68-42F4-BA86-981817953149}" type="slidenum">
              <a:rPr lang="en-US" smtClean="0"/>
              <a:t>23</a:t>
            </a:fld>
            <a:endParaRPr lang="en-US" dirty="0"/>
          </a:p>
        </p:txBody>
      </p:sp>
    </p:spTree>
    <p:extLst>
      <p:ext uri="{BB962C8B-B14F-4D97-AF65-F5344CB8AC3E}">
        <p14:creationId xmlns:p14="http://schemas.microsoft.com/office/powerpoint/2010/main" val="66392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When we want to find something out in the natural sciences at a very basic (molecular level), we’re kind of forced to use equations that we can’t solve exactly on paper unless in very simple cases (like no more than two interacting bodies) but so much of biology deals with a lot more interacting molecules than that</a:t>
            </a:r>
          </a:p>
          <a:p>
            <a:r>
              <a:rPr lang="en-CA" dirty="0"/>
              <a:t>Before computer simulations- the main way to predict the properties of some molecular substance is to use an approximate theory of that specific material (e.g. VDW for dense gases, something for electrolytes) but we don’t have approximate theories for more complex substances</a:t>
            </a:r>
          </a:p>
          <a:p>
            <a:r>
              <a:rPr lang="en-CA" dirty="0"/>
              <a:t>So we need a way to get to an “exact” solution to these without having to know approximate theories for that material </a:t>
            </a:r>
          </a:p>
          <a:p>
            <a:r>
              <a:rPr lang="en-CA" dirty="0"/>
              <a:t>This is where molecular simulation comes in</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5</a:t>
            </a:fld>
            <a:endParaRPr lang="fr-FR"/>
          </a:p>
        </p:txBody>
      </p:sp>
    </p:spTree>
    <p:extLst>
      <p:ext uri="{BB962C8B-B14F-4D97-AF65-F5344CB8AC3E}">
        <p14:creationId xmlns:p14="http://schemas.microsoft.com/office/powerpoint/2010/main" val="1266625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24</a:t>
            </a:fld>
            <a:endParaRPr lang="en-US" dirty="0"/>
          </a:p>
        </p:txBody>
      </p:sp>
    </p:spTree>
    <p:extLst>
      <p:ext uri="{BB962C8B-B14F-4D97-AF65-F5344CB8AC3E}">
        <p14:creationId xmlns:p14="http://schemas.microsoft.com/office/powerpoint/2010/main" val="342647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25</a:t>
            </a:fld>
            <a:endParaRPr lang="en-US" dirty="0"/>
          </a:p>
        </p:txBody>
      </p:sp>
    </p:spTree>
    <p:extLst>
      <p:ext uri="{BB962C8B-B14F-4D97-AF65-F5344CB8AC3E}">
        <p14:creationId xmlns:p14="http://schemas.microsoft.com/office/powerpoint/2010/main" val="2814778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26</a:t>
            </a:fld>
            <a:endParaRPr lang="en-US" dirty="0"/>
          </a:p>
        </p:txBody>
      </p:sp>
    </p:spTree>
    <p:extLst>
      <p:ext uri="{BB962C8B-B14F-4D97-AF65-F5344CB8AC3E}">
        <p14:creationId xmlns:p14="http://schemas.microsoft.com/office/powerpoint/2010/main" val="20114439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27</a:t>
            </a:fld>
            <a:endParaRPr lang="en-US" dirty="0"/>
          </a:p>
        </p:txBody>
      </p:sp>
    </p:spTree>
    <p:extLst>
      <p:ext uri="{BB962C8B-B14F-4D97-AF65-F5344CB8AC3E}">
        <p14:creationId xmlns:p14="http://schemas.microsoft.com/office/powerpoint/2010/main" val="2740708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28</a:t>
            </a:fld>
            <a:endParaRPr lang="en-US" dirty="0"/>
          </a:p>
        </p:txBody>
      </p:sp>
    </p:spTree>
    <p:extLst>
      <p:ext uri="{BB962C8B-B14F-4D97-AF65-F5344CB8AC3E}">
        <p14:creationId xmlns:p14="http://schemas.microsoft.com/office/powerpoint/2010/main" val="30658081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29</a:t>
            </a:fld>
            <a:endParaRPr lang="en-US" dirty="0"/>
          </a:p>
        </p:txBody>
      </p:sp>
    </p:spTree>
    <p:extLst>
      <p:ext uri="{BB962C8B-B14F-4D97-AF65-F5344CB8AC3E}">
        <p14:creationId xmlns:p14="http://schemas.microsoft.com/office/powerpoint/2010/main" val="4231218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30</a:t>
            </a:fld>
            <a:endParaRPr lang="en-US" dirty="0"/>
          </a:p>
        </p:txBody>
      </p:sp>
    </p:spTree>
    <p:extLst>
      <p:ext uri="{BB962C8B-B14F-4D97-AF65-F5344CB8AC3E}">
        <p14:creationId xmlns:p14="http://schemas.microsoft.com/office/powerpoint/2010/main" val="72830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31</a:t>
            </a:fld>
            <a:endParaRPr lang="en-US" dirty="0"/>
          </a:p>
        </p:txBody>
      </p:sp>
    </p:spTree>
    <p:extLst>
      <p:ext uri="{BB962C8B-B14F-4D97-AF65-F5344CB8AC3E}">
        <p14:creationId xmlns:p14="http://schemas.microsoft.com/office/powerpoint/2010/main" val="3346176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33</a:t>
            </a:fld>
            <a:endParaRPr lang="fr-FR"/>
          </a:p>
        </p:txBody>
      </p:sp>
    </p:spTree>
    <p:extLst>
      <p:ext uri="{BB962C8B-B14F-4D97-AF65-F5344CB8AC3E}">
        <p14:creationId xmlns:p14="http://schemas.microsoft.com/office/powerpoint/2010/main" val="2315220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we’ve established that this is an ensemble average</a:t>
            </a:r>
          </a:p>
          <a:p>
            <a:r>
              <a:rPr lang="en-CA" dirty="0"/>
              <a:t>- we can create different types of ensembles based on what we hold constant, even if the atoms/molecules for example keep moving</a:t>
            </a:r>
          </a:p>
        </p:txBody>
      </p:sp>
      <p:sp>
        <p:nvSpPr>
          <p:cNvPr id="4" name="Slide Number Placeholder 3"/>
          <p:cNvSpPr>
            <a:spLocks noGrp="1"/>
          </p:cNvSpPr>
          <p:nvPr>
            <p:ph type="sldNum" sz="quarter" idx="5"/>
          </p:nvPr>
        </p:nvSpPr>
        <p:spPr/>
        <p:txBody>
          <a:bodyPr/>
          <a:lstStyle/>
          <a:p>
            <a:fld id="{4B725628-3A68-42F4-BA86-981817953149}" type="slidenum">
              <a:rPr lang="en-US" smtClean="0"/>
              <a:t>36</a:t>
            </a:fld>
            <a:endParaRPr lang="en-US" dirty="0"/>
          </a:p>
        </p:txBody>
      </p:sp>
    </p:spTree>
    <p:extLst>
      <p:ext uri="{BB962C8B-B14F-4D97-AF65-F5344CB8AC3E}">
        <p14:creationId xmlns:p14="http://schemas.microsoft.com/office/powerpoint/2010/main" val="3200811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6</a:t>
            </a:fld>
            <a:endParaRPr lang="fr-FR"/>
          </a:p>
        </p:txBody>
      </p:sp>
    </p:spTree>
    <p:extLst>
      <p:ext uri="{BB962C8B-B14F-4D97-AF65-F5344CB8AC3E}">
        <p14:creationId xmlns:p14="http://schemas.microsoft.com/office/powerpoint/2010/main" val="979967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37</a:t>
            </a:fld>
            <a:endParaRPr lang="en-US" dirty="0"/>
          </a:p>
        </p:txBody>
      </p:sp>
    </p:spTree>
    <p:extLst>
      <p:ext uri="{BB962C8B-B14F-4D97-AF65-F5344CB8AC3E}">
        <p14:creationId xmlns:p14="http://schemas.microsoft.com/office/powerpoint/2010/main" val="1267103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4B725628-3A68-42F4-BA86-981817953149}" type="slidenum">
              <a:rPr lang="en-US" smtClean="0"/>
              <a:t>38</a:t>
            </a:fld>
            <a:endParaRPr lang="en-US" dirty="0"/>
          </a:p>
        </p:txBody>
      </p:sp>
    </p:spTree>
    <p:extLst>
      <p:ext uri="{BB962C8B-B14F-4D97-AF65-F5344CB8AC3E}">
        <p14:creationId xmlns:p14="http://schemas.microsoft.com/office/powerpoint/2010/main" val="1327942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dimensionality reduction &amp; clustering techniques from machine learning can tell us a lot about protein structure from our MD simulations</a:t>
            </a:r>
          </a:p>
          <a:p>
            <a:r>
              <a:rPr lang="en-CA" dirty="0"/>
              <a:t>- </a:t>
            </a:r>
          </a:p>
        </p:txBody>
      </p:sp>
      <p:sp>
        <p:nvSpPr>
          <p:cNvPr id="4" name="Slide Number Placeholder 3"/>
          <p:cNvSpPr>
            <a:spLocks noGrp="1"/>
          </p:cNvSpPr>
          <p:nvPr>
            <p:ph type="sldNum" sz="quarter" idx="5"/>
          </p:nvPr>
        </p:nvSpPr>
        <p:spPr/>
        <p:txBody>
          <a:bodyPr/>
          <a:lstStyle/>
          <a:p>
            <a:fld id="{4B725628-3A68-42F4-BA86-981817953149}" type="slidenum">
              <a:rPr lang="en-US" smtClean="0"/>
              <a:t>40</a:t>
            </a:fld>
            <a:endParaRPr lang="en-US" dirty="0"/>
          </a:p>
        </p:txBody>
      </p:sp>
    </p:spTree>
    <p:extLst>
      <p:ext uri="{BB962C8B-B14F-4D97-AF65-F5344CB8AC3E}">
        <p14:creationId xmlns:p14="http://schemas.microsoft.com/office/powerpoint/2010/main" val="3074566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p>
        </p:txBody>
      </p:sp>
      <p:sp>
        <p:nvSpPr>
          <p:cNvPr id="4" name="Slide Number Placeholder 3"/>
          <p:cNvSpPr>
            <a:spLocks noGrp="1"/>
          </p:cNvSpPr>
          <p:nvPr>
            <p:ph type="sldNum" sz="quarter" idx="5"/>
          </p:nvPr>
        </p:nvSpPr>
        <p:spPr/>
        <p:txBody>
          <a:bodyPr/>
          <a:lstStyle/>
          <a:p>
            <a:fld id="{4B725628-3A68-42F4-BA86-981817953149}" type="slidenum">
              <a:rPr lang="en-US" smtClean="0"/>
              <a:t>41</a:t>
            </a:fld>
            <a:endParaRPr lang="en-US" dirty="0"/>
          </a:p>
        </p:txBody>
      </p:sp>
    </p:spTree>
    <p:extLst>
      <p:ext uri="{BB962C8B-B14F-4D97-AF65-F5344CB8AC3E}">
        <p14:creationId xmlns:p14="http://schemas.microsoft.com/office/powerpoint/2010/main" val="3302923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p>
        </p:txBody>
      </p:sp>
      <p:sp>
        <p:nvSpPr>
          <p:cNvPr id="4" name="Slide Number Placeholder 3"/>
          <p:cNvSpPr>
            <a:spLocks noGrp="1"/>
          </p:cNvSpPr>
          <p:nvPr>
            <p:ph type="sldNum" sz="quarter" idx="5"/>
          </p:nvPr>
        </p:nvSpPr>
        <p:spPr/>
        <p:txBody>
          <a:bodyPr/>
          <a:lstStyle/>
          <a:p>
            <a:fld id="{4B725628-3A68-42F4-BA86-981817953149}" type="slidenum">
              <a:rPr lang="en-US" smtClean="0"/>
              <a:t>42</a:t>
            </a:fld>
            <a:endParaRPr lang="en-US" dirty="0"/>
          </a:p>
        </p:txBody>
      </p:sp>
    </p:spTree>
    <p:extLst>
      <p:ext uri="{BB962C8B-B14F-4D97-AF65-F5344CB8AC3E}">
        <p14:creationId xmlns:p14="http://schemas.microsoft.com/office/powerpoint/2010/main" val="3279770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 </a:t>
            </a:r>
          </a:p>
        </p:txBody>
      </p:sp>
      <p:sp>
        <p:nvSpPr>
          <p:cNvPr id="4" name="Slide Number Placeholder 3"/>
          <p:cNvSpPr>
            <a:spLocks noGrp="1"/>
          </p:cNvSpPr>
          <p:nvPr>
            <p:ph type="sldNum" sz="quarter" idx="5"/>
          </p:nvPr>
        </p:nvSpPr>
        <p:spPr/>
        <p:txBody>
          <a:bodyPr/>
          <a:lstStyle/>
          <a:p>
            <a:fld id="{4B725628-3A68-42F4-BA86-981817953149}" type="slidenum">
              <a:rPr lang="en-US" smtClean="0"/>
              <a:t>43</a:t>
            </a:fld>
            <a:endParaRPr lang="en-US" dirty="0"/>
          </a:p>
        </p:txBody>
      </p:sp>
    </p:spTree>
    <p:extLst>
      <p:ext uri="{BB962C8B-B14F-4D97-AF65-F5344CB8AC3E}">
        <p14:creationId xmlns:p14="http://schemas.microsoft.com/office/powerpoint/2010/main" val="1195246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7</a:t>
            </a:fld>
            <a:endParaRPr lang="fr-FR"/>
          </a:p>
        </p:txBody>
      </p:sp>
    </p:spTree>
    <p:extLst>
      <p:ext uri="{BB962C8B-B14F-4D97-AF65-F5344CB8AC3E}">
        <p14:creationId xmlns:p14="http://schemas.microsoft.com/office/powerpoint/2010/main" val="34792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8</a:t>
            </a:fld>
            <a:endParaRPr lang="fr-FR"/>
          </a:p>
        </p:txBody>
      </p:sp>
    </p:spTree>
    <p:extLst>
      <p:ext uri="{BB962C8B-B14F-4D97-AF65-F5344CB8AC3E}">
        <p14:creationId xmlns:p14="http://schemas.microsoft.com/office/powerpoint/2010/main" val="2801687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9</a:t>
            </a:fld>
            <a:endParaRPr lang="fr-FR"/>
          </a:p>
        </p:txBody>
      </p:sp>
    </p:spTree>
    <p:extLst>
      <p:ext uri="{BB962C8B-B14F-4D97-AF65-F5344CB8AC3E}">
        <p14:creationId xmlns:p14="http://schemas.microsoft.com/office/powerpoint/2010/main" val="760700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10</a:t>
            </a:fld>
            <a:endParaRPr lang="fr-FR"/>
          </a:p>
        </p:txBody>
      </p:sp>
    </p:spTree>
    <p:extLst>
      <p:ext uri="{BB962C8B-B14F-4D97-AF65-F5344CB8AC3E}">
        <p14:creationId xmlns:p14="http://schemas.microsoft.com/office/powerpoint/2010/main" val="834337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11</a:t>
            </a:fld>
            <a:endParaRPr lang="fr-FR"/>
          </a:p>
        </p:txBody>
      </p:sp>
    </p:spTree>
    <p:extLst>
      <p:ext uri="{BB962C8B-B14F-4D97-AF65-F5344CB8AC3E}">
        <p14:creationId xmlns:p14="http://schemas.microsoft.com/office/powerpoint/2010/main" val="364028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84" rtl="0" eaLnBrk="1" fontAlgn="auto" latinLnBrk="0" hangingPunct="1">
              <a:lnSpc>
                <a:spcPct val="100000"/>
              </a:lnSpc>
              <a:spcBef>
                <a:spcPts val="0"/>
              </a:spcBef>
              <a:spcAft>
                <a:spcPts val="0"/>
              </a:spcAft>
              <a:buClrTx/>
              <a:buSzTx/>
              <a:buFontTx/>
              <a:buNone/>
              <a:tabLst/>
              <a:defRPr/>
            </a:pPr>
            <a:r>
              <a:rPr lang="en-CA" dirty="0"/>
              <a:t>Anything to do with time evolution, you can’t use MC</a:t>
            </a:r>
          </a:p>
          <a:p>
            <a:endParaRPr lang="en-US" dirty="0"/>
          </a:p>
        </p:txBody>
      </p:sp>
      <p:sp>
        <p:nvSpPr>
          <p:cNvPr id="4" name="Slide Number Placeholder 3"/>
          <p:cNvSpPr>
            <a:spLocks noGrp="1"/>
          </p:cNvSpPr>
          <p:nvPr>
            <p:ph type="sldNum" sz="quarter" idx="5"/>
          </p:nvPr>
        </p:nvSpPr>
        <p:spPr/>
        <p:txBody>
          <a:bodyPr/>
          <a:lstStyle/>
          <a:p>
            <a:fld id="{DACBD60B-517C-4242-AE46-E1BD2D086542}" type="slidenum">
              <a:rPr lang="fr-FR" smtClean="0"/>
              <a:t>12</a:t>
            </a:fld>
            <a:endParaRPr lang="fr-FR"/>
          </a:p>
        </p:txBody>
      </p:sp>
    </p:spTree>
    <p:extLst>
      <p:ext uri="{BB962C8B-B14F-4D97-AF65-F5344CB8AC3E}">
        <p14:creationId xmlns:p14="http://schemas.microsoft.com/office/powerpoint/2010/main" val="3132610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17" name="Espace réservé du contenu 2">
            <a:extLst>
              <a:ext uri="{FF2B5EF4-FFF2-40B4-BE49-F238E27FC236}">
                <a16:creationId xmlns:a16="http://schemas.microsoft.com/office/drawing/2014/main" id="{38C73947-7933-1149-81E2-2A6481ACE834}"/>
              </a:ext>
            </a:extLst>
          </p:cNvPr>
          <p:cNvSpPr txBox="1">
            <a:spLocks/>
          </p:cNvSpPr>
          <p:nvPr userDrawn="1"/>
        </p:nvSpPr>
        <p:spPr>
          <a:xfrm>
            <a:off x="594015" y="1617135"/>
            <a:ext cx="7804150" cy="48630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CA" sz="2002" b="1" u="sng" dirty="0">
                <a:latin typeface="+mj-lt"/>
              </a:rPr>
              <a:t>Mission</a:t>
            </a:r>
            <a:r>
              <a:rPr lang="en-CA" sz="2002" dirty="0">
                <a:latin typeface="+mj-lt"/>
              </a:rPr>
              <a:t> : aims to deliver inter-disciplinary research programs and empower the use of data in health research and health care delivery</a:t>
            </a: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endParaRPr lang="en-CA" sz="2002" dirty="0">
              <a:latin typeface="+mj-lt"/>
            </a:endParaRPr>
          </a:p>
          <a:p>
            <a:pPr marL="0" indent="0">
              <a:buNone/>
            </a:pPr>
            <a:r>
              <a:rPr lang="en-CA" sz="1800" dirty="0">
                <a:latin typeface="+mj-lt"/>
              </a:rPr>
              <a:t>https://www.mcgill.ca/</a:t>
            </a:r>
            <a:r>
              <a:rPr lang="en-CA" sz="1800" dirty="0" err="1">
                <a:latin typeface="+mj-lt"/>
              </a:rPr>
              <a:t>micm</a:t>
            </a:r>
            <a:endParaRPr lang="en-CA" sz="1800" dirty="0">
              <a:latin typeface="+mj-lt"/>
            </a:endParaRPr>
          </a:p>
          <a:p>
            <a:endParaRPr lang="en-CA" sz="2002" dirty="0">
              <a:latin typeface="+mj-lt"/>
            </a:endParaRPr>
          </a:p>
        </p:txBody>
      </p:sp>
      <p:pic>
        <p:nvPicPr>
          <p:cNvPr id="18" name="Image 17">
            <a:extLst>
              <a:ext uri="{FF2B5EF4-FFF2-40B4-BE49-F238E27FC236}">
                <a16:creationId xmlns:a16="http://schemas.microsoft.com/office/drawing/2014/main" id="{E31CC8AE-4D70-174F-9C92-FBBC12BFB767}"/>
              </a:ext>
            </a:extLst>
          </p:cNvPr>
          <p:cNvPicPr>
            <a:picLocks noChangeAspect="1"/>
          </p:cNvPicPr>
          <p:nvPr userDrawn="1"/>
        </p:nvPicPr>
        <p:blipFill>
          <a:blip r:embed="rId3"/>
          <a:stretch>
            <a:fillRect/>
          </a:stretch>
        </p:blipFill>
        <p:spPr>
          <a:xfrm>
            <a:off x="3966642" y="2463795"/>
            <a:ext cx="4431523" cy="3522135"/>
          </a:xfrm>
          <a:prstGeom prst="rect">
            <a:avLst/>
          </a:prstGeom>
        </p:spPr>
      </p:pic>
    </p:spTree>
    <p:extLst>
      <p:ext uri="{BB962C8B-B14F-4D97-AF65-F5344CB8AC3E}">
        <p14:creationId xmlns:p14="http://schemas.microsoft.com/office/powerpoint/2010/main" val="326408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3" y="6620940"/>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11"/>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86"/>
            <a:ext cx="4197350" cy="1012958"/>
          </a:xfrm>
          <a:prstGeom prst="rect">
            <a:avLst/>
          </a:prstGeom>
        </p:spPr>
      </p:pic>
      <p:sp>
        <p:nvSpPr>
          <p:cNvPr id="3" name="Espace réservé du texte 2">
            <a:extLst>
              <a:ext uri="{FF2B5EF4-FFF2-40B4-BE49-F238E27FC236}">
                <a16:creationId xmlns:a16="http://schemas.microsoft.com/office/drawing/2014/main" id="{5F469381-9221-664C-A297-50EE4CAEE002}"/>
              </a:ext>
            </a:extLst>
          </p:cNvPr>
          <p:cNvSpPr>
            <a:spLocks noGrp="1"/>
          </p:cNvSpPr>
          <p:nvPr>
            <p:ph type="body" sz="quarter" idx="10"/>
          </p:nvPr>
        </p:nvSpPr>
        <p:spPr>
          <a:xfrm>
            <a:off x="242372" y="1454228"/>
            <a:ext cx="8658743" cy="4924350"/>
          </a:xfrm>
        </p:spPr>
        <p:txBody>
          <a:bodyPr/>
          <a:lstStyle/>
          <a:p>
            <a:r>
              <a:rPr lang="fr-FR"/>
              <a:t>Modifier les styles du texte du masque
Deuxième niveau
Troisième niveau
Quatrième niveau
Cinquième niveau</a:t>
            </a:r>
            <a:endParaRPr lang="en-CA"/>
          </a:p>
        </p:txBody>
      </p:sp>
    </p:spTree>
    <p:extLst>
      <p:ext uri="{BB962C8B-B14F-4D97-AF65-F5344CB8AC3E}">
        <p14:creationId xmlns:p14="http://schemas.microsoft.com/office/powerpoint/2010/main" val="32269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Diapositive de titre">
    <p:spTree>
      <p:nvGrpSpPr>
        <p:cNvPr id="1" name=""/>
        <p:cNvGrpSpPr/>
        <p:nvPr/>
      </p:nvGrpSpPr>
      <p:grpSpPr>
        <a:xfrm>
          <a:off x="0" y="0"/>
          <a:ext cx="0" cy="0"/>
          <a:chOff x="0" y="0"/>
          <a:chExt cx="0" cy="0"/>
        </a:xfrm>
      </p:grpSpPr>
      <p:sp>
        <p:nvSpPr>
          <p:cNvPr id="8" name="ZoneTexte 7">
            <a:extLst>
              <a:ext uri="{FF2B5EF4-FFF2-40B4-BE49-F238E27FC236}">
                <a16:creationId xmlns:a16="http://schemas.microsoft.com/office/drawing/2014/main" id="{8C014499-7A01-1C4B-B8B6-23CF018A7AFA}"/>
              </a:ext>
            </a:extLst>
          </p:cNvPr>
          <p:cNvSpPr txBox="1"/>
          <p:nvPr userDrawn="1"/>
        </p:nvSpPr>
        <p:spPr>
          <a:xfrm>
            <a:off x="8305801" y="6620932"/>
            <a:ext cx="184731" cy="234360"/>
          </a:xfrm>
          <a:prstGeom prst="rect">
            <a:avLst/>
          </a:prstGeom>
          <a:noFill/>
        </p:spPr>
        <p:txBody>
          <a:bodyPr wrap="none" rtlCol="0">
            <a:spAutoFit/>
          </a:bodyPr>
          <a:lstStyle/>
          <a:p>
            <a:endParaRPr lang="fr-FR" sz="923" dirty="0"/>
          </a:p>
        </p:txBody>
      </p:sp>
      <p:sp>
        <p:nvSpPr>
          <p:cNvPr id="13" name="Rectangle 12">
            <a:extLst>
              <a:ext uri="{FF2B5EF4-FFF2-40B4-BE49-F238E27FC236}">
                <a16:creationId xmlns:a16="http://schemas.microsoft.com/office/drawing/2014/main" id="{B26714F2-9487-9A49-A920-C9C4DB6F97C5}"/>
              </a:ext>
            </a:extLst>
          </p:cNvPr>
          <p:cNvSpPr/>
          <p:nvPr userDrawn="1"/>
        </p:nvSpPr>
        <p:spPr>
          <a:xfrm>
            <a:off x="0" y="4"/>
            <a:ext cx="9144000" cy="1134533"/>
          </a:xfrm>
          <a:prstGeom prst="rect">
            <a:avLst/>
          </a:prstGeom>
          <a:solidFill>
            <a:schemeClr val="accent2">
              <a:lumMod val="40000"/>
              <a:lumOff val="6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23"/>
          </a:p>
        </p:txBody>
      </p:sp>
      <p:pic>
        <p:nvPicPr>
          <p:cNvPr id="14" name="Espace réservé du contenu 5">
            <a:extLst>
              <a:ext uri="{FF2B5EF4-FFF2-40B4-BE49-F238E27FC236}">
                <a16:creationId xmlns:a16="http://schemas.microsoft.com/office/drawing/2014/main" id="{4590415E-2F4F-B34C-975F-7509179742F1}"/>
              </a:ext>
            </a:extLst>
          </p:cNvPr>
          <p:cNvPicPr>
            <a:picLocks noChangeAspect="1"/>
          </p:cNvPicPr>
          <p:nvPr userDrawn="1"/>
        </p:nvPicPr>
        <p:blipFill>
          <a:blip r:embed="rId2"/>
          <a:stretch>
            <a:fillRect/>
          </a:stretch>
        </p:blipFill>
        <p:spPr>
          <a:xfrm>
            <a:off x="-336548" y="121579"/>
            <a:ext cx="4197350" cy="1012958"/>
          </a:xfrm>
          <a:prstGeom prst="rect">
            <a:avLst/>
          </a:prstGeom>
        </p:spPr>
      </p:pic>
      <p:sp>
        <p:nvSpPr>
          <p:cNvPr id="6" name="Title 1">
            <a:extLst>
              <a:ext uri="{FF2B5EF4-FFF2-40B4-BE49-F238E27FC236}">
                <a16:creationId xmlns:a16="http://schemas.microsoft.com/office/drawing/2014/main" id="{42401445-DB0B-D44D-B605-7A88A3BCCA23}"/>
              </a:ext>
            </a:extLst>
          </p:cNvPr>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dirty="0"/>
          </a:p>
        </p:txBody>
      </p:sp>
    </p:spTree>
    <p:extLst>
      <p:ext uri="{BB962C8B-B14F-4D97-AF65-F5344CB8AC3E}">
        <p14:creationId xmlns:p14="http://schemas.microsoft.com/office/powerpoint/2010/main" val="3350706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9108290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8"/>
          </a:xfrm>
        </p:spPr>
        <p:txBody>
          <a:bodyPr anchor="b"/>
          <a:lstStyle>
            <a:lvl1pPr>
              <a:defRPr sz="6000"/>
            </a:lvl1pPr>
          </a:lstStyle>
          <a:p>
            <a:r>
              <a:rPr lang="fr-FR"/>
              <a:t>Modifiez le style du titre</a:t>
            </a:r>
            <a:endParaRPr lang="en-US" dirty="0"/>
          </a:p>
        </p:txBody>
      </p:sp>
      <p:sp>
        <p:nvSpPr>
          <p:cNvPr id="3" name="Text Placeholder 2"/>
          <p:cNvSpPr>
            <a:spLocks noGrp="1"/>
          </p:cNvSpPr>
          <p:nvPr>
            <p:ph type="body" idx="1"/>
          </p:nvPr>
        </p:nvSpPr>
        <p:spPr>
          <a:xfrm>
            <a:off x="623888" y="4589471"/>
            <a:ext cx="7886700" cy="1500188"/>
          </a:xfrm>
        </p:spPr>
        <p:txBody>
          <a:bodyPr/>
          <a:lstStyle>
            <a:lvl1pPr marL="0" indent="0">
              <a:buNone/>
              <a:defRPr sz="2400">
                <a:solidFill>
                  <a:schemeClr val="tx1"/>
                </a:solidFill>
              </a:defRPr>
            </a:lvl1pPr>
            <a:lvl2pPr marL="457088" indent="0">
              <a:buNone/>
              <a:defRPr sz="2002">
                <a:solidFill>
                  <a:schemeClr val="tx1">
                    <a:tint val="75000"/>
                  </a:schemeClr>
                </a:solidFill>
              </a:defRPr>
            </a:lvl2pPr>
            <a:lvl3pPr marL="914175" indent="0">
              <a:buNone/>
              <a:defRPr sz="1800">
                <a:solidFill>
                  <a:schemeClr val="tx1">
                    <a:tint val="75000"/>
                  </a:schemeClr>
                </a:solidFill>
              </a:defRPr>
            </a:lvl3pPr>
            <a:lvl4pPr marL="1371255" indent="0">
              <a:buNone/>
              <a:defRPr sz="1598">
                <a:solidFill>
                  <a:schemeClr val="tx1">
                    <a:tint val="75000"/>
                  </a:schemeClr>
                </a:solidFill>
              </a:defRPr>
            </a:lvl4pPr>
            <a:lvl5pPr marL="1828343" indent="0">
              <a:buNone/>
              <a:defRPr sz="1598">
                <a:solidFill>
                  <a:schemeClr val="tx1">
                    <a:tint val="75000"/>
                  </a:schemeClr>
                </a:solidFill>
              </a:defRPr>
            </a:lvl5pPr>
            <a:lvl6pPr marL="2285430" indent="0">
              <a:buNone/>
              <a:defRPr sz="1598">
                <a:solidFill>
                  <a:schemeClr val="tx1">
                    <a:tint val="75000"/>
                  </a:schemeClr>
                </a:solidFill>
              </a:defRPr>
            </a:lvl6pPr>
            <a:lvl7pPr marL="2742518" indent="0">
              <a:buNone/>
              <a:defRPr sz="1598">
                <a:solidFill>
                  <a:schemeClr val="tx1">
                    <a:tint val="75000"/>
                  </a:schemeClr>
                </a:solidFill>
              </a:defRPr>
            </a:lvl7pPr>
            <a:lvl8pPr marL="3199598" indent="0">
              <a:buNone/>
              <a:defRPr sz="1598">
                <a:solidFill>
                  <a:schemeClr val="tx1">
                    <a:tint val="75000"/>
                  </a:schemeClr>
                </a:solidFill>
              </a:defRPr>
            </a:lvl8pPr>
            <a:lvl9pPr marL="3656685" indent="0">
              <a:buNone/>
              <a:defRPr sz="1598">
                <a:solidFill>
                  <a:schemeClr val="tx1">
                    <a:tint val="75000"/>
                  </a:schemeClr>
                </a:solidFill>
              </a:defRPr>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1311720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28650" y="1825627"/>
            <a:ext cx="3886200" cy="4351335"/>
          </a:xfrm>
        </p:spPr>
        <p:txBody>
          <a:bodyPr/>
          <a:lstStyle/>
          <a:p>
            <a:pPr lvl="0"/>
            <a:endParaRPr lang="en-US" dirty="0"/>
          </a:p>
        </p:txBody>
      </p:sp>
      <p:sp>
        <p:nvSpPr>
          <p:cNvPr id="4" name="Content Placeholder 3"/>
          <p:cNvSpPr>
            <a:spLocks noGrp="1"/>
          </p:cNvSpPr>
          <p:nvPr>
            <p:ph sz="half" idx="2"/>
          </p:nvPr>
        </p:nvSpPr>
        <p:spPr>
          <a:xfrm>
            <a:off x="4629150" y="1825627"/>
            <a:ext cx="3886200" cy="4351335"/>
          </a:xfrm>
        </p:spPr>
        <p:txBody>
          <a:bodyPr/>
          <a:lstStyle/>
          <a:p>
            <a:pPr lvl="0"/>
            <a:endParaRPr lang="en-US" dirty="0"/>
          </a:p>
        </p:txBody>
      </p:sp>
    </p:spTree>
    <p:extLst>
      <p:ext uri="{BB962C8B-B14F-4D97-AF65-F5344CB8AC3E}">
        <p14:creationId xmlns:p14="http://schemas.microsoft.com/office/powerpoint/2010/main" val="18849080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Tree>
    <p:extLst>
      <p:ext uri="{BB962C8B-B14F-4D97-AF65-F5344CB8AC3E}">
        <p14:creationId xmlns:p14="http://schemas.microsoft.com/office/powerpoint/2010/main" val="343317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027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2"/>
            </a:lvl1pPr>
          </a:lstStyle>
          <a:p>
            <a:r>
              <a:rPr lang="fr-FR"/>
              <a:t>Modifiez le style du titre</a:t>
            </a:r>
            <a:endParaRPr lang="en-US" dirty="0"/>
          </a:p>
        </p:txBody>
      </p:sp>
      <p:sp>
        <p:nvSpPr>
          <p:cNvPr id="3" name="Picture Placeholder 2"/>
          <p:cNvSpPr>
            <a:spLocks noGrp="1" noChangeAspect="1"/>
          </p:cNvSpPr>
          <p:nvPr>
            <p:ph type="pic" idx="1"/>
          </p:nvPr>
        </p:nvSpPr>
        <p:spPr>
          <a:xfrm>
            <a:off x="3887391" y="987431"/>
            <a:ext cx="4629150" cy="4873628"/>
          </a:xfrm>
        </p:spPr>
        <p:txBody>
          <a:bodyPr anchor="t"/>
          <a:lstStyle>
            <a:lvl1pPr marL="0" indent="0">
              <a:buNone/>
              <a:defRPr sz="3202"/>
            </a:lvl1pPr>
            <a:lvl2pPr marL="457088" indent="0">
              <a:buNone/>
              <a:defRPr sz="2798"/>
            </a:lvl2pPr>
            <a:lvl3pPr marL="914175" indent="0">
              <a:buNone/>
              <a:defRPr sz="2400"/>
            </a:lvl3pPr>
            <a:lvl4pPr marL="1371255" indent="0">
              <a:buNone/>
              <a:defRPr sz="2002"/>
            </a:lvl4pPr>
            <a:lvl5pPr marL="1828343" indent="0">
              <a:buNone/>
              <a:defRPr sz="2002"/>
            </a:lvl5pPr>
            <a:lvl6pPr marL="2285430" indent="0">
              <a:buNone/>
              <a:defRPr sz="2002"/>
            </a:lvl6pPr>
            <a:lvl7pPr marL="2742518" indent="0">
              <a:buNone/>
              <a:defRPr sz="2002"/>
            </a:lvl7pPr>
            <a:lvl8pPr marL="3199598" indent="0">
              <a:buNone/>
              <a:defRPr sz="2002"/>
            </a:lvl8pPr>
            <a:lvl9pPr marL="3656685" indent="0">
              <a:buNone/>
              <a:defRPr sz="2002"/>
            </a:lvl9pPr>
          </a:lstStyle>
          <a:p>
            <a:r>
              <a:rPr lang="fr-FR"/>
              <a:t>Cliquez sur l'icône pour ajouter une image</a:t>
            </a:r>
            <a:endParaRPr lang="en-US" dirty="0"/>
          </a:p>
        </p:txBody>
      </p:sp>
      <p:sp>
        <p:nvSpPr>
          <p:cNvPr id="4" name="Text Placeholder 3"/>
          <p:cNvSpPr>
            <a:spLocks noGrp="1"/>
          </p:cNvSpPr>
          <p:nvPr>
            <p:ph type="body" sz="half" idx="2"/>
          </p:nvPr>
        </p:nvSpPr>
        <p:spPr>
          <a:xfrm>
            <a:off x="629841" y="2057400"/>
            <a:ext cx="2949178" cy="3811590"/>
          </a:xfrm>
        </p:spPr>
        <p:txBody>
          <a:bodyPr/>
          <a:lstStyle>
            <a:lvl1pPr marL="0" indent="0">
              <a:buNone/>
              <a:defRPr sz="1598"/>
            </a:lvl1pPr>
            <a:lvl2pPr marL="457088" indent="0">
              <a:buNone/>
              <a:defRPr sz="1403"/>
            </a:lvl2pPr>
            <a:lvl3pPr marL="914175" indent="0">
              <a:buNone/>
              <a:defRPr sz="1200"/>
            </a:lvl3pPr>
            <a:lvl4pPr marL="1371255" indent="0">
              <a:buNone/>
              <a:defRPr sz="998"/>
            </a:lvl4pPr>
            <a:lvl5pPr marL="1828343" indent="0">
              <a:buNone/>
              <a:defRPr sz="998"/>
            </a:lvl5pPr>
            <a:lvl6pPr marL="2285430" indent="0">
              <a:buNone/>
              <a:defRPr sz="998"/>
            </a:lvl6pPr>
            <a:lvl7pPr marL="2742518" indent="0">
              <a:buNone/>
              <a:defRPr sz="998"/>
            </a:lvl7pPr>
            <a:lvl8pPr marL="3199598" indent="0">
              <a:buNone/>
              <a:defRPr sz="998"/>
            </a:lvl8pPr>
            <a:lvl9pPr marL="3656685" indent="0">
              <a:buNone/>
              <a:defRPr sz="998"/>
            </a:lvl9pPr>
          </a:lstStyle>
          <a:p>
            <a:pPr lvl="0"/>
            <a:r>
              <a:rPr lang="fr-FR"/>
              <a:t>Modifier les styles du texte du masque
Deuxième niveau
Troisième niveau
Quatrième niveau
Cinquième niveau</a:t>
            </a:r>
            <a:endParaRPr lang="en-US" dirty="0"/>
          </a:p>
        </p:txBody>
      </p:sp>
    </p:spTree>
    <p:extLst>
      <p:ext uri="{BB962C8B-B14F-4D97-AF65-F5344CB8AC3E}">
        <p14:creationId xmlns:p14="http://schemas.microsoft.com/office/powerpoint/2010/main" val="2749933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3"/>
            <a:ext cx="7886700" cy="1325565"/>
          </a:xfrm>
          <a:prstGeom prst="rect">
            <a:avLst/>
          </a:prstGeom>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28650" y="1825627"/>
            <a:ext cx="7886700" cy="4351335"/>
          </a:xfrm>
          <a:prstGeom prst="rect">
            <a:avLst/>
          </a:prstGeom>
        </p:spPr>
        <p:txBody>
          <a:bodyPr vert="horz" lIns="91440" tIns="45720" rIns="91440" bIns="45720" rtlCol="0">
            <a:normAutofit/>
          </a:bodyPr>
          <a:lstStyle/>
          <a:p>
            <a:pPr lvl="0"/>
            <a:r>
              <a:rPr lang="fr-FR"/>
              <a:t>Modifier les styles du texte du masque
Deuxième niveau
Troisième niveau
Quatrième niveau
Cinquième niveau</a:t>
            </a:r>
            <a:endParaRPr lang="en-US" dirty="0"/>
          </a:p>
        </p:txBody>
      </p:sp>
      <p:grpSp>
        <p:nvGrpSpPr>
          <p:cNvPr id="14" name="Group 11">
            <a:extLst>
              <a:ext uri="{FF2B5EF4-FFF2-40B4-BE49-F238E27FC236}">
                <a16:creationId xmlns:a16="http://schemas.microsoft.com/office/drawing/2014/main" id="{8ADF8589-063A-1546-8085-07B315CCB283}"/>
              </a:ext>
            </a:extLst>
          </p:cNvPr>
          <p:cNvGrpSpPr>
            <a:grpSpLocks/>
          </p:cNvGrpSpPr>
          <p:nvPr userDrawn="1"/>
        </p:nvGrpSpPr>
        <p:grpSpPr bwMode="auto">
          <a:xfrm>
            <a:off x="-2150" y="6790459"/>
            <a:ext cx="9200548" cy="90488"/>
            <a:chOff x="606161" y="2106824"/>
            <a:chExt cx="6205940" cy="1241188"/>
          </a:xfrm>
        </p:grpSpPr>
        <p:sp>
          <p:nvSpPr>
            <p:cNvPr id="15" name="Rectangle 14">
              <a:extLst>
                <a:ext uri="{FF2B5EF4-FFF2-40B4-BE49-F238E27FC236}">
                  <a16:creationId xmlns:a16="http://schemas.microsoft.com/office/drawing/2014/main" id="{7CD4AE55-E3E4-8E48-A531-035261AD147D}"/>
                </a:ext>
              </a:extLst>
            </p:cNvPr>
            <p:cNvSpPr/>
            <p:nvPr userDrawn="1"/>
          </p:nvSpPr>
          <p:spPr>
            <a:xfrm>
              <a:off x="606161" y="2106824"/>
              <a:ext cx="1241028" cy="124118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6" name="Rectangle 15">
              <a:extLst>
                <a:ext uri="{FF2B5EF4-FFF2-40B4-BE49-F238E27FC236}">
                  <a16:creationId xmlns:a16="http://schemas.microsoft.com/office/drawing/2014/main" id="{5753BF61-1322-C642-81B1-2BEA6A9D7516}"/>
                </a:ext>
              </a:extLst>
            </p:cNvPr>
            <p:cNvSpPr/>
            <p:nvPr userDrawn="1"/>
          </p:nvSpPr>
          <p:spPr>
            <a:xfrm>
              <a:off x="1847189" y="2106824"/>
              <a:ext cx="1241429" cy="124118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7" name="Rectangle 16">
              <a:extLst>
                <a:ext uri="{FF2B5EF4-FFF2-40B4-BE49-F238E27FC236}">
                  <a16:creationId xmlns:a16="http://schemas.microsoft.com/office/drawing/2014/main" id="{505D8262-7348-B74A-B1E5-C429BF3920A3}"/>
                </a:ext>
              </a:extLst>
            </p:cNvPr>
            <p:cNvSpPr/>
            <p:nvPr userDrawn="1"/>
          </p:nvSpPr>
          <p:spPr>
            <a:xfrm>
              <a:off x="3088617" y="2106824"/>
              <a:ext cx="1241027" cy="1241188"/>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8" name="Rectangle 17">
              <a:extLst>
                <a:ext uri="{FF2B5EF4-FFF2-40B4-BE49-F238E27FC236}">
                  <a16:creationId xmlns:a16="http://schemas.microsoft.com/office/drawing/2014/main" id="{7AE6F6EB-C764-0142-9907-8F053728961D}"/>
                </a:ext>
              </a:extLst>
            </p:cNvPr>
            <p:cNvSpPr/>
            <p:nvPr userDrawn="1"/>
          </p:nvSpPr>
          <p:spPr>
            <a:xfrm>
              <a:off x="4329645" y="2106824"/>
              <a:ext cx="1241429" cy="1241188"/>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sp>
          <p:nvSpPr>
            <p:cNvPr id="19" name="Rectangle 18">
              <a:extLst>
                <a:ext uri="{FF2B5EF4-FFF2-40B4-BE49-F238E27FC236}">
                  <a16:creationId xmlns:a16="http://schemas.microsoft.com/office/drawing/2014/main" id="{894EFFE0-7781-6F4A-8329-190CB533253E}"/>
                </a:ext>
              </a:extLst>
            </p:cNvPr>
            <p:cNvSpPr/>
            <p:nvPr userDrawn="1"/>
          </p:nvSpPr>
          <p:spPr>
            <a:xfrm>
              <a:off x="5571073" y="2106824"/>
              <a:ext cx="1241028" cy="12411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456353" fontAlgn="auto">
                <a:spcBef>
                  <a:spcPts val="0"/>
                </a:spcBef>
                <a:spcAft>
                  <a:spcPts val="0"/>
                </a:spcAft>
                <a:defRPr/>
              </a:pPr>
              <a:endParaRPr lang="en-US" sz="923" dirty="0">
                <a:latin typeface="Open Sans Light"/>
              </a:endParaRPr>
            </a:p>
          </p:txBody>
        </p:sp>
      </p:grpSp>
      <p:pic>
        <p:nvPicPr>
          <p:cNvPr id="21" name="Image 20">
            <a:extLst>
              <a:ext uri="{FF2B5EF4-FFF2-40B4-BE49-F238E27FC236}">
                <a16:creationId xmlns:a16="http://schemas.microsoft.com/office/drawing/2014/main" id="{BBA76F50-A55F-9245-A363-154E7DFB1C4B}"/>
              </a:ext>
            </a:extLst>
          </p:cNvPr>
          <p:cNvPicPr>
            <a:picLocks noChangeAspect="1"/>
          </p:cNvPicPr>
          <p:nvPr userDrawn="1"/>
        </p:nvPicPr>
        <p:blipFill>
          <a:blip r:embed="rId11"/>
          <a:stretch>
            <a:fillRect/>
          </a:stretch>
        </p:blipFill>
        <p:spPr>
          <a:xfrm>
            <a:off x="7384992" y="6411199"/>
            <a:ext cx="1759009" cy="424508"/>
          </a:xfrm>
          <a:prstGeom prst="rect">
            <a:avLst/>
          </a:prstGeom>
        </p:spPr>
      </p:pic>
    </p:spTree>
    <p:extLst>
      <p:ext uri="{BB962C8B-B14F-4D97-AF65-F5344CB8AC3E}">
        <p14:creationId xmlns:p14="http://schemas.microsoft.com/office/powerpoint/2010/main" val="1449374226"/>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1" r:id="rId3"/>
    <p:sldLayoutId id="2147483662" r:id="rId4"/>
    <p:sldLayoutId id="2147483663" r:id="rId5"/>
    <p:sldLayoutId id="2147483664" r:id="rId6"/>
    <p:sldLayoutId id="2147483666" r:id="rId7"/>
    <p:sldLayoutId id="2147483667" r:id="rId8"/>
    <p:sldLayoutId id="2147483669" r:id="rId9"/>
  </p:sldLayoutIdLst>
  <p:txStyles>
    <p:titleStyle>
      <a:lvl1pPr algn="l" defTabSz="914175" rtl="0" eaLnBrk="1" latinLnBrk="0" hangingPunct="1">
        <a:lnSpc>
          <a:spcPct val="90000"/>
        </a:lnSpc>
        <a:spcBef>
          <a:spcPct val="0"/>
        </a:spcBef>
        <a:buNone/>
        <a:defRPr sz="4403" kern="1200">
          <a:solidFill>
            <a:schemeClr val="tx1"/>
          </a:solidFill>
          <a:latin typeface="+mj-lt"/>
          <a:ea typeface="+mj-ea"/>
          <a:cs typeface="+mj-cs"/>
        </a:defRPr>
      </a:lvl1pPr>
    </p:titleStyle>
    <p:bodyStyle>
      <a:lvl1pPr marL="228540" indent="-228540" algn="l" defTabSz="914175" rtl="0" eaLnBrk="1" latinLnBrk="0" hangingPunct="1">
        <a:lnSpc>
          <a:spcPct val="90000"/>
        </a:lnSpc>
        <a:spcBef>
          <a:spcPts val="998"/>
        </a:spcBef>
        <a:buFont typeface="Arial" panose="020B0604020202020204" pitchFamily="34" charset="0"/>
        <a:buChar char="•"/>
        <a:defRPr sz="2798" kern="1200">
          <a:solidFill>
            <a:schemeClr val="tx1"/>
          </a:solidFill>
          <a:latin typeface="+mn-lt"/>
          <a:ea typeface="+mn-ea"/>
          <a:cs typeface="+mn-cs"/>
        </a:defRPr>
      </a:lvl1pPr>
      <a:lvl2pPr marL="685628" indent="-228540" algn="l" defTabSz="914175" rtl="0" eaLnBrk="1" latinLnBrk="0" hangingPunct="1">
        <a:lnSpc>
          <a:spcPct val="90000"/>
        </a:lnSpc>
        <a:spcBef>
          <a:spcPts val="503"/>
        </a:spcBef>
        <a:buFont typeface="Arial" panose="020B0604020202020204" pitchFamily="34" charset="0"/>
        <a:buChar char="•"/>
        <a:defRPr sz="2400" kern="1200">
          <a:solidFill>
            <a:schemeClr val="tx1"/>
          </a:solidFill>
          <a:latin typeface="+mn-lt"/>
          <a:ea typeface="+mn-ea"/>
          <a:cs typeface="+mn-cs"/>
        </a:defRPr>
      </a:lvl2pPr>
      <a:lvl3pPr marL="1142715" indent="-228540" algn="l" defTabSz="914175" rtl="0" eaLnBrk="1" latinLnBrk="0" hangingPunct="1">
        <a:lnSpc>
          <a:spcPct val="90000"/>
        </a:lnSpc>
        <a:spcBef>
          <a:spcPts val="503"/>
        </a:spcBef>
        <a:buFont typeface="Arial" panose="020B0604020202020204" pitchFamily="34" charset="0"/>
        <a:buChar char="•"/>
        <a:defRPr sz="2002" kern="1200">
          <a:solidFill>
            <a:schemeClr val="tx1"/>
          </a:solidFill>
          <a:latin typeface="+mn-lt"/>
          <a:ea typeface="+mn-ea"/>
          <a:cs typeface="+mn-cs"/>
        </a:defRPr>
      </a:lvl3pPr>
      <a:lvl4pPr marL="159980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4pPr>
      <a:lvl5pPr marL="2056883"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5pPr>
      <a:lvl6pPr marL="2513970"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6pPr>
      <a:lvl7pPr marL="2971058"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7pPr>
      <a:lvl8pPr marL="342814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8pPr>
      <a:lvl9pPr marL="3885225" indent="-228540" algn="l" defTabSz="914175" rtl="0" eaLnBrk="1" latinLnBrk="0" hangingPunct="1">
        <a:lnSpc>
          <a:spcPct val="90000"/>
        </a:lnSpc>
        <a:spcBef>
          <a:spcPts val="503"/>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5" rtl="0" eaLnBrk="1" latinLnBrk="0" hangingPunct="1">
        <a:defRPr sz="1800" kern="1200">
          <a:solidFill>
            <a:schemeClr val="tx1"/>
          </a:solidFill>
          <a:latin typeface="+mn-lt"/>
          <a:ea typeface="+mn-ea"/>
          <a:cs typeface="+mn-cs"/>
        </a:defRPr>
      </a:lvl1pPr>
      <a:lvl2pPr marL="457088" algn="l" defTabSz="914175" rtl="0" eaLnBrk="1" latinLnBrk="0" hangingPunct="1">
        <a:defRPr sz="1800" kern="1200">
          <a:solidFill>
            <a:schemeClr val="tx1"/>
          </a:solidFill>
          <a:latin typeface="+mn-lt"/>
          <a:ea typeface="+mn-ea"/>
          <a:cs typeface="+mn-cs"/>
        </a:defRPr>
      </a:lvl2pPr>
      <a:lvl3pPr marL="914175" algn="l" defTabSz="914175" rtl="0" eaLnBrk="1" latinLnBrk="0" hangingPunct="1">
        <a:defRPr sz="1800" kern="1200">
          <a:solidFill>
            <a:schemeClr val="tx1"/>
          </a:solidFill>
          <a:latin typeface="+mn-lt"/>
          <a:ea typeface="+mn-ea"/>
          <a:cs typeface="+mn-cs"/>
        </a:defRPr>
      </a:lvl3pPr>
      <a:lvl4pPr marL="1371255" algn="l" defTabSz="914175" rtl="0" eaLnBrk="1" latinLnBrk="0" hangingPunct="1">
        <a:defRPr sz="1800" kern="1200">
          <a:solidFill>
            <a:schemeClr val="tx1"/>
          </a:solidFill>
          <a:latin typeface="+mn-lt"/>
          <a:ea typeface="+mn-ea"/>
          <a:cs typeface="+mn-cs"/>
        </a:defRPr>
      </a:lvl4pPr>
      <a:lvl5pPr marL="1828343" algn="l" defTabSz="914175" rtl="0" eaLnBrk="1" latinLnBrk="0" hangingPunct="1">
        <a:defRPr sz="1800" kern="1200">
          <a:solidFill>
            <a:schemeClr val="tx1"/>
          </a:solidFill>
          <a:latin typeface="+mn-lt"/>
          <a:ea typeface="+mn-ea"/>
          <a:cs typeface="+mn-cs"/>
        </a:defRPr>
      </a:lvl5pPr>
      <a:lvl6pPr marL="2285430" algn="l" defTabSz="914175" rtl="0" eaLnBrk="1" latinLnBrk="0" hangingPunct="1">
        <a:defRPr sz="1800" kern="1200">
          <a:solidFill>
            <a:schemeClr val="tx1"/>
          </a:solidFill>
          <a:latin typeface="+mn-lt"/>
          <a:ea typeface="+mn-ea"/>
          <a:cs typeface="+mn-cs"/>
        </a:defRPr>
      </a:lvl6pPr>
      <a:lvl7pPr marL="2742518" algn="l" defTabSz="914175" rtl="0" eaLnBrk="1" latinLnBrk="0" hangingPunct="1">
        <a:defRPr sz="1800" kern="1200">
          <a:solidFill>
            <a:schemeClr val="tx1"/>
          </a:solidFill>
          <a:latin typeface="+mn-lt"/>
          <a:ea typeface="+mn-ea"/>
          <a:cs typeface="+mn-cs"/>
        </a:defRPr>
      </a:lvl7pPr>
      <a:lvl8pPr marL="3199598" algn="l" defTabSz="914175" rtl="0" eaLnBrk="1" latinLnBrk="0" hangingPunct="1">
        <a:defRPr sz="1800" kern="1200">
          <a:solidFill>
            <a:schemeClr val="tx1"/>
          </a:solidFill>
          <a:latin typeface="+mn-lt"/>
          <a:ea typeface="+mn-ea"/>
          <a:cs typeface="+mn-cs"/>
        </a:defRPr>
      </a:lvl8pPr>
      <a:lvl9pPr marL="3656685" algn="l" defTabSz="91417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3.png"/><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up of several spheres&#10;&#10;Description automatically generated">
            <a:extLst>
              <a:ext uri="{FF2B5EF4-FFF2-40B4-BE49-F238E27FC236}">
                <a16:creationId xmlns:a16="http://schemas.microsoft.com/office/drawing/2014/main" id="{55E08197-87C1-99B8-BAE7-EA7E6E812EAE}"/>
              </a:ext>
            </a:extLst>
          </p:cNvPr>
          <p:cNvPicPr>
            <a:picLocks noChangeAspect="1"/>
          </p:cNvPicPr>
          <p:nvPr/>
        </p:nvPicPr>
        <p:blipFill rotWithShape="1">
          <a:blip r:embed="rId2"/>
          <a:srcRect l="58978" t="9555" r="10511" b="6832"/>
          <a:stretch/>
        </p:blipFill>
        <p:spPr>
          <a:xfrm>
            <a:off x="3346938" y="3656515"/>
            <a:ext cx="2450123" cy="2140546"/>
          </a:xfrm>
          <a:prstGeom prst="rect">
            <a:avLst/>
          </a:prstGeom>
        </p:spPr>
      </p:pic>
      <p:sp>
        <p:nvSpPr>
          <p:cNvPr id="3" name="TextBox 2">
            <a:extLst>
              <a:ext uri="{FF2B5EF4-FFF2-40B4-BE49-F238E27FC236}">
                <a16:creationId xmlns:a16="http://schemas.microsoft.com/office/drawing/2014/main" id="{B42E30E4-6C66-94BD-4138-296A84147A37}"/>
              </a:ext>
            </a:extLst>
          </p:cNvPr>
          <p:cNvSpPr txBox="1"/>
          <p:nvPr/>
        </p:nvSpPr>
        <p:spPr>
          <a:xfrm>
            <a:off x="726831" y="1934308"/>
            <a:ext cx="7655169" cy="1323439"/>
          </a:xfrm>
          <a:prstGeom prst="rect">
            <a:avLst/>
          </a:prstGeom>
          <a:noFill/>
        </p:spPr>
        <p:txBody>
          <a:bodyPr wrap="square" rtlCol="0">
            <a:spAutoFit/>
          </a:bodyPr>
          <a:lstStyle/>
          <a:p>
            <a:pPr algn="ctr"/>
            <a:r>
              <a:rPr lang="en-CA" sz="4000" b="1" dirty="0"/>
              <a:t>Introduction to Molecular Simulations in Python</a:t>
            </a:r>
          </a:p>
        </p:txBody>
      </p:sp>
      <p:sp>
        <p:nvSpPr>
          <p:cNvPr id="4" name="TextBox 3">
            <a:extLst>
              <a:ext uri="{FF2B5EF4-FFF2-40B4-BE49-F238E27FC236}">
                <a16:creationId xmlns:a16="http://schemas.microsoft.com/office/drawing/2014/main" id="{CF94DFB1-4EC7-2FEB-1B37-FCFA8D4914D0}"/>
              </a:ext>
            </a:extLst>
          </p:cNvPr>
          <p:cNvSpPr txBox="1"/>
          <p:nvPr/>
        </p:nvSpPr>
        <p:spPr>
          <a:xfrm>
            <a:off x="2086708" y="3287055"/>
            <a:ext cx="5087815" cy="369460"/>
          </a:xfrm>
          <a:prstGeom prst="rect">
            <a:avLst/>
          </a:prstGeom>
          <a:noFill/>
        </p:spPr>
        <p:txBody>
          <a:bodyPr wrap="square" rtlCol="0">
            <a:spAutoFit/>
          </a:bodyPr>
          <a:lstStyle/>
          <a:p>
            <a:pPr algn="ctr"/>
            <a:r>
              <a:rPr lang="en-CA" dirty="0" err="1">
                <a:solidFill>
                  <a:schemeClr val="accent1">
                    <a:lumMod val="75000"/>
                  </a:schemeClr>
                </a:solidFill>
              </a:rPr>
              <a:t>MiCM</a:t>
            </a:r>
            <a:r>
              <a:rPr lang="en-CA" dirty="0">
                <a:solidFill>
                  <a:schemeClr val="accent1">
                    <a:lumMod val="75000"/>
                  </a:schemeClr>
                </a:solidFill>
              </a:rPr>
              <a:t> Summer 2025 Workshop Series</a:t>
            </a:r>
          </a:p>
        </p:txBody>
      </p:sp>
      <p:sp>
        <p:nvSpPr>
          <p:cNvPr id="6" name="TextBox 5">
            <a:extLst>
              <a:ext uri="{FF2B5EF4-FFF2-40B4-BE49-F238E27FC236}">
                <a16:creationId xmlns:a16="http://schemas.microsoft.com/office/drawing/2014/main" id="{22FB09C6-E854-3B30-7CB7-C53CE22FA2A2}"/>
              </a:ext>
            </a:extLst>
          </p:cNvPr>
          <p:cNvSpPr txBox="1"/>
          <p:nvPr/>
        </p:nvSpPr>
        <p:spPr>
          <a:xfrm>
            <a:off x="2186354" y="6001306"/>
            <a:ext cx="4771292" cy="646587"/>
          </a:xfrm>
          <a:prstGeom prst="rect">
            <a:avLst/>
          </a:prstGeom>
          <a:noFill/>
        </p:spPr>
        <p:txBody>
          <a:bodyPr wrap="square">
            <a:spAutoFit/>
          </a:bodyPr>
          <a:lstStyle/>
          <a:p>
            <a:pPr algn="ctr"/>
            <a:r>
              <a:rPr lang="en-CA" dirty="0"/>
              <a:t>Instructor: Meghana Munipalle</a:t>
            </a:r>
          </a:p>
          <a:p>
            <a:pPr algn="ctr"/>
            <a:r>
              <a:rPr lang="en-CA" dirty="0">
                <a:solidFill>
                  <a:schemeClr val="accent1"/>
                </a:solidFill>
              </a:rPr>
              <a:t>meghana.munipalle@mail.mcgill.ca</a:t>
            </a:r>
          </a:p>
        </p:txBody>
      </p:sp>
    </p:spTree>
    <p:extLst>
      <p:ext uri="{BB962C8B-B14F-4D97-AF65-F5344CB8AC3E}">
        <p14:creationId xmlns:p14="http://schemas.microsoft.com/office/powerpoint/2010/main" val="2115249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Foundation: The ergodic theorem</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1039586" y="1690688"/>
            <a:ext cx="7064827" cy="3785652"/>
          </a:xfrm>
          <a:prstGeom prst="rect">
            <a:avLst/>
          </a:prstGeom>
          <a:noFill/>
        </p:spPr>
        <p:txBody>
          <a:bodyPr wrap="square">
            <a:spAutoFit/>
          </a:bodyPr>
          <a:lstStyle/>
          <a:p>
            <a:pPr algn="ctr"/>
            <a:r>
              <a:rPr lang="en-CA" sz="2000" dirty="0"/>
              <a:t>The </a:t>
            </a:r>
            <a:r>
              <a:rPr lang="en-CA" sz="2000" b="1" dirty="0">
                <a:solidFill>
                  <a:schemeClr val="accent1"/>
                </a:solidFill>
              </a:rPr>
              <a:t>time</a:t>
            </a:r>
            <a:r>
              <a:rPr lang="en-CA" sz="2000" dirty="0"/>
              <a:t> average of one property in a system of many particles is equal to its </a:t>
            </a:r>
            <a:r>
              <a:rPr lang="en-CA" sz="2000" b="1" dirty="0">
                <a:solidFill>
                  <a:schemeClr val="accent1"/>
                </a:solidFill>
              </a:rPr>
              <a:t>ensemble (space)</a:t>
            </a:r>
            <a:r>
              <a:rPr lang="en-CA" sz="2000" dirty="0">
                <a:solidFill>
                  <a:schemeClr val="accent1"/>
                </a:solidFill>
              </a:rPr>
              <a:t> </a:t>
            </a:r>
            <a:r>
              <a:rPr lang="en-CA" sz="2000" dirty="0"/>
              <a:t>average </a:t>
            </a:r>
          </a:p>
          <a:p>
            <a:pPr algn="ctr"/>
            <a:endParaRPr lang="en-CA" sz="2000" dirty="0"/>
          </a:p>
          <a:p>
            <a:pPr>
              <a:buFont typeface="Arial" panose="020B0604020202020204" pitchFamily="34" charset="0"/>
              <a:buChar char="•"/>
            </a:pPr>
            <a:r>
              <a:rPr lang="en-CA" sz="2000" dirty="0"/>
              <a:t> Stat mech tells us that if we want to calculate something like density, we look at its average over all possible microstates (static configurations). This is an </a:t>
            </a:r>
            <a:r>
              <a:rPr lang="en-CA" sz="2000" u="sng" dirty="0"/>
              <a:t>ensemble average</a:t>
            </a:r>
          </a:p>
          <a:p>
            <a:pPr>
              <a:buFont typeface="Arial" panose="020B0604020202020204" pitchFamily="34" charset="0"/>
              <a:buChar char="•"/>
            </a:pPr>
            <a:r>
              <a:rPr lang="en-CA" sz="2000" dirty="0"/>
              <a:t> We assume that with enough time, a system would sample all of these ensembles, and the </a:t>
            </a:r>
            <a:r>
              <a:rPr lang="en-CA" sz="2000" u="sng" dirty="0"/>
              <a:t>time average</a:t>
            </a:r>
            <a:r>
              <a:rPr lang="en-CA" sz="2000" dirty="0"/>
              <a:t> of the density would be the same as its ensemble average</a:t>
            </a:r>
          </a:p>
          <a:p>
            <a:endParaRPr lang="en-CA" sz="2000" dirty="0"/>
          </a:p>
          <a:p>
            <a:r>
              <a:rPr lang="en-CA" sz="2000" dirty="0"/>
              <a:t>*It doesn’t always hold up IRL, but we have to assume it in order to use MD and MC simulations!</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4165110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Foundation: The ergodic theorem</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11</a:t>
            </a:fld>
            <a:endParaRPr lang="en-US" dirty="0"/>
          </a:p>
        </p:txBody>
      </p:sp>
      <p:cxnSp>
        <p:nvCxnSpPr>
          <p:cNvPr id="3" name="Straight Arrow Connector 2">
            <a:extLst>
              <a:ext uri="{FF2B5EF4-FFF2-40B4-BE49-F238E27FC236}">
                <a16:creationId xmlns:a16="http://schemas.microsoft.com/office/drawing/2014/main" id="{F6F10AB5-D418-B3C8-D9DE-39157F601932}"/>
              </a:ext>
            </a:extLst>
          </p:cNvPr>
          <p:cNvCxnSpPr/>
          <p:nvPr/>
        </p:nvCxnSpPr>
        <p:spPr>
          <a:xfrm flipH="1">
            <a:off x="2867851" y="2858583"/>
            <a:ext cx="735291" cy="716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A9706E7-D2F4-9DC3-3201-7C7750FC1E67}"/>
              </a:ext>
            </a:extLst>
          </p:cNvPr>
          <p:cNvCxnSpPr>
            <a:cxnSpLocks/>
          </p:cNvCxnSpPr>
          <p:nvPr/>
        </p:nvCxnSpPr>
        <p:spPr>
          <a:xfrm>
            <a:off x="5387958" y="2858583"/>
            <a:ext cx="669302" cy="716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9D146AC-3F12-EFFE-35BD-B4A15FB6B811}"/>
              </a:ext>
            </a:extLst>
          </p:cNvPr>
          <p:cNvSpPr/>
          <p:nvPr/>
        </p:nvSpPr>
        <p:spPr>
          <a:xfrm>
            <a:off x="647842" y="3667351"/>
            <a:ext cx="3044856" cy="8012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Molecular Dynamics</a:t>
            </a:r>
          </a:p>
        </p:txBody>
      </p:sp>
      <p:sp>
        <p:nvSpPr>
          <p:cNvPr id="8" name="Rectangle 7">
            <a:extLst>
              <a:ext uri="{FF2B5EF4-FFF2-40B4-BE49-F238E27FC236}">
                <a16:creationId xmlns:a16="http://schemas.microsoft.com/office/drawing/2014/main" id="{3BB16D1A-745E-277C-F149-0F4C5212E8F7}"/>
              </a:ext>
            </a:extLst>
          </p:cNvPr>
          <p:cNvSpPr/>
          <p:nvPr/>
        </p:nvSpPr>
        <p:spPr>
          <a:xfrm>
            <a:off x="5298401" y="3667351"/>
            <a:ext cx="3044856" cy="8012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Monte Carlo</a:t>
            </a:r>
          </a:p>
        </p:txBody>
      </p:sp>
      <p:sp>
        <p:nvSpPr>
          <p:cNvPr id="9" name="TextBox 8">
            <a:extLst>
              <a:ext uri="{FF2B5EF4-FFF2-40B4-BE49-F238E27FC236}">
                <a16:creationId xmlns:a16="http://schemas.microsoft.com/office/drawing/2014/main" id="{D359192F-46FE-C622-8FCC-CCA26D5F4DE6}"/>
              </a:ext>
            </a:extLst>
          </p:cNvPr>
          <p:cNvSpPr txBox="1"/>
          <p:nvPr/>
        </p:nvSpPr>
        <p:spPr>
          <a:xfrm>
            <a:off x="1654780" y="2131538"/>
            <a:ext cx="6047298" cy="523220"/>
          </a:xfrm>
          <a:prstGeom prst="rect">
            <a:avLst/>
          </a:prstGeom>
          <a:noFill/>
        </p:spPr>
        <p:txBody>
          <a:bodyPr wrap="square" rtlCol="0">
            <a:spAutoFit/>
          </a:bodyPr>
          <a:lstStyle/>
          <a:p>
            <a:pPr algn="ctr"/>
            <a:r>
              <a:rPr lang="en-CA" sz="2800" dirty="0"/>
              <a:t>Time average = ensemble average</a:t>
            </a:r>
          </a:p>
        </p:txBody>
      </p:sp>
    </p:spTree>
    <p:extLst>
      <p:ext uri="{BB962C8B-B14F-4D97-AF65-F5344CB8AC3E}">
        <p14:creationId xmlns:p14="http://schemas.microsoft.com/office/powerpoint/2010/main" val="1158625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MD vs. MC</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1039586" y="1690688"/>
            <a:ext cx="7064827" cy="2492990"/>
          </a:xfrm>
          <a:prstGeom prst="rect">
            <a:avLst/>
          </a:prstGeom>
          <a:noFill/>
        </p:spPr>
        <p:txBody>
          <a:bodyPr wrap="square">
            <a:spAutoFit/>
          </a:bodyPr>
          <a:lstStyle/>
          <a:p>
            <a:pPr>
              <a:buFont typeface="Arial" panose="020B0604020202020204" pitchFamily="34" charset="0"/>
              <a:buChar char="•"/>
            </a:pPr>
            <a:r>
              <a:rPr lang="en-CA" sz="2800" dirty="0"/>
              <a:t> Complexity of the desired molecule(s)</a:t>
            </a:r>
          </a:p>
          <a:p>
            <a:pPr>
              <a:buFont typeface="Arial" panose="020B0604020202020204" pitchFamily="34" charset="0"/>
              <a:buChar char="•"/>
            </a:pPr>
            <a:r>
              <a:rPr lang="en-CA" sz="2800" dirty="0"/>
              <a:t> Dynamic vs. static properties</a:t>
            </a:r>
          </a:p>
          <a:p>
            <a:pPr lvl="1">
              <a:buFont typeface="Arial" panose="020B0604020202020204" pitchFamily="34" charset="0"/>
              <a:buChar char="•"/>
            </a:pPr>
            <a:r>
              <a:rPr lang="en-CA" sz="2400" dirty="0"/>
              <a:t>Viscosity vs. pressure, density, structures, etc.</a:t>
            </a:r>
          </a:p>
          <a:p>
            <a:pPr>
              <a:buFont typeface="Arial" panose="020B0604020202020204" pitchFamily="34" charset="0"/>
              <a:buChar char="•"/>
            </a:pPr>
            <a:r>
              <a:rPr lang="en-CA" sz="2800" dirty="0"/>
              <a:t> Computational time</a:t>
            </a:r>
          </a:p>
          <a:p>
            <a:pPr lvl="1">
              <a:buFont typeface="Arial" panose="020B0604020202020204" pitchFamily="34" charset="0"/>
              <a:buChar char="•"/>
            </a:pPr>
            <a:r>
              <a:rPr lang="en-CA" sz="2400" dirty="0"/>
              <a:t>MC is one particle at a time, vs. MD can be parallelized</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3314152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p:txBody>
          <a:bodyPr/>
          <a:lstStyle/>
          <a:p>
            <a:r>
              <a:rPr lang="en-CA" dirty="0"/>
              <a:t>Molecular Dynamics</a:t>
            </a:r>
          </a:p>
        </p:txBody>
      </p:sp>
    </p:spTree>
    <p:extLst>
      <p:ext uri="{BB962C8B-B14F-4D97-AF65-F5344CB8AC3E}">
        <p14:creationId xmlns:p14="http://schemas.microsoft.com/office/powerpoint/2010/main" val="97372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descr="A close-up of a dna molecule&#10;&#10;Description automatically generated">
            <a:extLst>
              <a:ext uri="{FF2B5EF4-FFF2-40B4-BE49-F238E27FC236}">
                <a16:creationId xmlns:a16="http://schemas.microsoft.com/office/drawing/2014/main" id="{2B55242F-2646-8666-9969-64ABC9EB7709}"/>
              </a:ext>
            </a:extLst>
          </p:cNvPr>
          <p:cNvPicPr>
            <a:picLocks noGrp="1" noChangeAspect="1"/>
          </p:cNvPicPr>
          <p:nvPr>
            <p:ph idx="1"/>
          </p:nvPr>
        </p:nvPicPr>
        <p:blipFill>
          <a:blip r:embed="rId3"/>
          <a:stretch>
            <a:fillRect/>
          </a:stretch>
        </p:blipFill>
        <p:spPr>
          <a:xfrm>
            <a:off x="3834348" y="1579410"/>
            <a:ext cx="5636224" cy="3980900"/>
          </a:xfrm>
        </p:spPr>
      </p:pic>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MD: the basic idea</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625929" y="1527403"/>
            <a:ext cx="3946071" cy="4832092"/>
          </a:xfrm>
          <a:prstGeom prst="rect">
            <a:avLst/>
          </a:prstGeom>
          <a:noFill/>
        </p:spPr>
        <p:txBody>
          <a:bodyPr wrap="square">
            <a:spAutoFit/>
          </a:bodyPr>
          <a:lstStyle/>
          <a:p>
            <a:pPr marL="285750" indent="-285750">
              <a:buFont typeface="Arial" panose="020B0604020202020204" pitchFamily="34" charset="0"/>
              <a:buChar char="•"/>
            </a:pPr>
            <a:r>
              <a:rPr lang="en-CA" sz="2800" dirty="0"/>
              <a:t>Mimic what atoms do IRL, following Newton’s Laws of motion and a potential energy function</a:t>
            </a:r>
          </a:p>
          <a:p>
            <a:pPr marL="285750" indent="-285750">
              <a:buFont typeface="Arial" panose="020B0604020202020204" pitchFamily="34" charset="0"/>
              <a:buChar char="•"/>
            </a:pPr>
            <a:r>
              <a:rPr lang="en-CA" sz="2800" b="1" dirty="0"/>
              <a:t>Potential energy function</a:t>
            </a:r>
            <a:r>
              <a:rPr lang="en-CA" sz="2800" dirty="0"/>
              <a:t>: computes the forces on each atom</a:t>
            </a:r>
          </a:p>
          <a:p>
            <a:pPr marL="285750" indent="-285750">
              <a:buFont typeface="Arial" panose="020B0604020202020204" pitchFamily="34" charset="0"/>
              <a:buChar char="•"/>
            </a:pPr>
            <a:r>
              <a:rPr lang="en-CA" sz="2800" b="1" dirty="0"/>
              <a:t>Newton’s Laws</a:t>
            </a:r>
            <a:r>
              <a:rPr lang="en-CA" sz="2800" dirty="0"/>
              <a:t>: move the atoms based on the forces</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3890921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The basic idea</a:t>
            </a:r>
          </a:p>
        </p:txBody>
      </p:sp>
      <p:graphicFrame>
        <p:nvGraphicFramePr>
          <p:cNvPr id="4" name="Diagram 3">
            <a:extLst>
              <a:ext uri="{FF2B5EF4-FFF2-40B4-BE49-F238E27FC236}">
                <a16:creationId xmlns:a16="http://schemas.microsoft.com/office/drawing/2014/main" id="{4D513D4C-6999-51B3-36EE-C3D56FA5507A}"/>
              </a:ext>
            </a:extLst>
          </p:cNvPr>
          <p:cNvGraphicFramePr/>
          <p:nvPr/>
        </p:nvGraphicFramePr>
        <p:xfrm>
          <a:off x="1524000" y="177697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U-Turn 8">
            <a:extLst>
              <a:ext uri="{FF2B5EF4-FFF2-40B4-BE49-F238E27FC236}">
                <a16:creationId xmlns:a16="http://schemas.microsoft.com/office/drawing/2014/main" id="{8F492C39-F3F2-2A0A-F7EB-9CBE2698D5CA}"/>
              </a:ext>
            </a:extLst>
          </p:cNvPr>
          <p:cNvSpPr/>
          <p:nvPr/>
        </p:nvSpPr>
        <p:spPr>
          <a:xfrm>
            <a:off x="3810000" y="2800844"/>
            <a:ext cx="1714500" cy="540114"/>
          </a:xfrm>
          <a:prstGeom prst="uturnArrow">
            <a:avLst>
              <a:gd name="adj1" fmla="val 25000"/>
              <a:gd name="adj2" fmla="val 25000"/>
              <a:gd name="adj3" fmla="val 25000"/>
              <a:gd name="adj4" fmla="val 43750"/>
              <a:gd name="adj5" fmla="val 100000"/>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solidFill>
                <a:schemeClr val="tx1"/>
              </a:solidFill>
            </a:endParaRPr>
          </a:p>
        </p:txBody>
      </p:sp>
      <p:sp>
        <p:nvSpPr>
          <p:cNvPr id="10" name="Arrow: U-Turn 9">
            <a:extLst>
              <a:ext uri="{FF2B5EF4-FFF2-40B4-BE49-F238E27FC236}">
                <a16:creationId xmlns:a16="http://schemas.microsoft.com/office/drawing/2014/main" id="{9883C538-A0CA-A1F4-2F94-B11704F71B28}"/>
              </a:ext>
            </a:extLst>
          </p:cNvPr>
          <p:cNvSpPr/>
          <p:nvPr/>
        </p:nvSpPr>
        <p:spPr>
          <a:xfrm rot="10800000">
            <a:off x="3810000" y="4276983"/>
            <a:ext cx="1714500" cy="540114"/>
          </a:xfrm>
          <a:prstGeom prst="uturnArrow">
            <a:avLst>
              <a:gd name="adj1" fmla="val 25000"/>
              <a:gd name="adj2" fmla="val 25000"/>
              <a:gd name="adj3" fmla="val 25000"/>
              <a:gd name="adj4" fmla="val 43750"/>
              <a:gd name="adj5" fmla="val 100000"/>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solidFill>
                <a:schemeClr val="tx1"/>
              </a:solidFill>
            </a:endParaRPr>
          </a:p>
        </p:txBody>
      </p:sp>
      <p:sp>
        <p:nvSpPr>
          <p:cNvPr id="11" name="TextBox 10">
            <a:extLst>
              <a:ext uri="{FF2B5EF4-FFF2-40B4-BE49-F238E27FC236}">
                <a16:creationId xmlns:a16="http://schemas.microsoft.com/office/drawing/2014/main" id="{D66D1ED8-81C1-2107-A721-7F772B6C6E29}"/>
              </a:ext>
            </a:extLst>
          </p:cNvPr>
          <p:cNvSpPr txBox="1"/>
          <p:nvPr/>
        </p:nvSpPr>
        <p:spPr>
          <a:xfrm>
            <a:off x="2511511" y="3093948"/>
            <a:ext cx="804734" cy="508088"/>
          </a:xfrm>
          <a:prstGeom prst="rect">
            <a:avLst/>
          </a:prstGeom>
          <a:noFill/>
        </p:spPr>
        <p:txBody>
          <a:bodyPr wrap="square" rtlCol="0">
            <a:spAutoFit/>
          </a:bodyPr>
          <a:lstStyle/>
          <a:p>
            <a:pPr algn="ctr"/>
            <a:r>
              <a:rPr lang="en-CA" sz="1351" dirty="0"/>
              <a:t>Start MD loop</a:t>
            </a:r>
          </a:p>
        </p:txBody>
      </p:sp>
      <p:sp>
        <p:nvSpPr>
          <p:cNvPr id="12" name="TextBox 11">
            <a:extLst>
              <a:ext uri="{FF2B5EF4-FFF2-40B4-BE49-F238E27FC236}">
                <a16:creationId xmlns:a16="http://schemas.microsoft.com/office/drawing/2014/main" id="{9BE816E8-364B-333A-0C95-5015D71F3E3F}"/>
              </a:ext>
            </a:extLst>
          </p:cNvPr>
          <p:cNvSpPr txBox="1"/>
          <p:nvPr/>
        </p:nvSpPr>
        <p:spPr>
          <a:xfrm>
            <a:off x="5827757" y="3093948"/>
            <a:ext cx="804734" cy="508088"/>
          </a:xfrm>
          <a:prstGeom prst="rect">
            <a:avLst/>
          </a:prstGeom>
          <a:noFill/>
        </p:spPr>
        <p:txBody>
          <a:bodyPr wrap="square" rtlCol="0">
            <a:spAutoFit/>
          </a:bodyPr>
          <a:lstStyle/>
          <a:p>
            <a:pPr algn="ctr"/>
            <a:r>
              <a:rPr lang="en-CA" sz="1351" dirty="0"/>
              <a:t>End MD loop</a:t>
            </a:r>
          </a:p>
        </p:txBody>
      </p:sp>
      <p:sp>
        <p:nvSpPr>
          <p:cNvPr id="13" name="TextBox 12">
            <a:extLst>
              <a:ext uri="{FF2B5EF4-FFF2-40B4-BE49-F238E27FC236}">
                <a16:creationId xmlns:a16="http://schemas.microsoft.com/office/drawing/2014/main" id="{A9050B27-1DEE-16C4-0AB8-24C6CD817C90}"/>
              </a:ext>
            </a:extLst>
          </p:cNvPr>
          <p:cNvSpPr txBox="1"/>
          <p:nvPr/>
        </p:nvSpPr>
        <p:spPr>
          <a:xfrm>
            <a:off x="3892379" y="2272662"/>
            <a:ext cx="1455008" cy="508088"/>
          </a:xfrm>
          <a:prstGeom prst="rect">
            <a:avLst/>
          </a:prstGeom>
          <a:noFill/>
        </p:spPr>
        <p:txBody>
          <a:bodyPr wrap="square" rtlCol="0">
            <a:spAutoFit/>
          </a:bodyPr>
          <a:lstStyle/>
          <a:p>
            <a:pPr algn="ctr"/>
            <a:r>
              <a:rPr lang="en-CA" sz="1351" dirty="0"/>
              <a:t>Repeat as many times as desired*</a:t>
            </a:r>
          </a:p>
        </p:txBody>
      </p:sp>
      <p:sp>
        <p:nvSpPr>
          <p:cNvPr id="14" name="TextBox 13">
            <a:extLst>
              <a:ext uri="{FF2B5EF4-FFF2-40B4-BE49-F238E27FC236}">
                <a16:creationId xmlns:a16="http://schemas.microsoft.com/office/drawing/2014/main" id="{80CC093F-8194-2F38-C34B-B0899A616410}"/>
              </a:ext>
            </a:extLst>
          </p:cNvPr>
          <p:cNvSpPr txBox="1"/>
          <p:nvPr/>
        </p:nvSpPr>
        <p:spPr>
          <a:xfrm>
            <a:off x="498348" y="5561838"/>
            <a:ext cx="8147304" cy="523220"/>
          </a:xfrm>
          <a:prstGeom prst="rect">
            <a:avLst/>
          </a:prstGeom>
          <a:noFill/>
        </p:spPr>
        <p:txBody>
          <a:bodyPr wrap="square" rtlCol="0">
            <a:spAutoFit/>
          </a:bodyPr>
          <a:lstStyle/>
          <a:p>
            <a:r>
              <a:rPr lang="en-CA" sz="1400" dirty="0"/>
              <a:t>*Time length depends on the system; + we always want to reach an equilibrium before we start measuring anything</a:t>
            </a:r>
          </a:p>
        </p:txBody>
      </p:sp>
      <p:sp>
        <p:nvSpPr>
          <p:cNvPr id="15" name="TextBox 14">
            <a:extLst>
              <a:ext uri="{FF2B5EF4-FFF2-40B4-BE49-F238E27FC236}">
                <a16:creationId xmlns:a16="http://schemas.microsoft.com/office/drawing/2014/main" id="{DC371EAB-F46A-EB73-E1BF-680E6BE11301}"/>
              </a:ext>
            </a:extLst>
          </p:cNvPr>
          <p:cNvSpPr txBox="1"/>
          <p:nvPr/>
        </p:nvSpPr>
        <p:spPr>
          <a:xfrm>
            <a:off x="3697759" y="4817098"/>
            <a:ext cx="2029598" cy="253916"/>
          </a:xfrm>
          <a:prstGeom prst="rect">
            <a:avLst/>
          </a:prstGeom>
          <a:noFill/>
        </p:spPr>
        <p:txBody>
          <a:bodyPr wrap="square" rtlCol="0">
            <a:spAutoFit/>
          </a:bodyPr>
          <a:lstStyle/>
          <a:p>
            <a:pPr algn="ctr"/>
            <a:r>
              <a:rPr lang="en-CA" sz="1050" i="1" dirty="0">
                <a:solidFill>
                  <a:schemeClr val="bg1">
                    <a:lumMod val="50000"/>
                  </a:schemeClr>
                </a:solidFill>
              </a:rPr>
              <a:t>This time step is usually 2 fs</a:t>
            </a:r>
          </a:p>
        </p:txBody>
      </p:sp>
      <p:sp>
        <p:nvSpPr>
          <p:cNvPr id="3" name="Slide Number Placeholder 2">
            <a:extLst>
              <a:ext uri="{FF2B5EF4-FFF2-40B4-BE49-F238E27FC236}">
                <a16:creationId xmlns:a16="http://schemas.microsoft.com/office/drawing/2014/main" id="{FF751EE3-C5FA-BBE5-E049-06002CBB0F2C}"/>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2585829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Force &amp; potential energy</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16</a:t>
            </a:fld>
            <a:endParaRPr lang="en-US" dirty="0"/>
          </a:p>
        </p:txBody>
      </p:sp>
      <p:pic>
        <p:nvPicPr>
          <p:cNvPr id="8" name="Content Placeholder 6" descr="A graph of energy and the function of a function&#10;&#10;Description automatically generated">
            <a:extLst>
              <a:ext uri="{FF2B5EF4-FFF2-40B4-BE49-F238E27FC236}">
                <a16:creationId xmlns:a16="http://schemas.microsoft.com/office/drawing/2014/main" id="{205832E4-67D3-903F-C768-333CD89C6926}"/>
              </a:ext>
            </a:extLst>
          </p:cNvPr>
          <p:cNvPicPr>
            <a:picLocks noGrp="1" noChangeAspect="1"/>
          </p:cNvPicPr>
          <p:nvPr>
            <p:ph idx="1"/>
          </p:nvPr>
        </p:nvPicPr>
        <p:blipFill>
          <a:blip r:embed="rId3"/>
          <a:stretch>
            <a:fillRect/>
          </a:stretch>
        </p:blipFill>
        <p:spPr>
          <a:xfrm>
            <a:off x="128896" y="1758821"/>
            <a:ext cx="5183333" cy="2323245"/>
          </a:xfr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AE7BA55-AF92-F452-96A5-81EC3A184B21}"/>
                  </a:ext>
                </a:extLst>
              </p:cNvPr>
              <p:cNvSpPr txBox="1"/>
              <p:nvPr/>
            </p:nvSpPr>
            <p:spPr>
              <a:xfrm>
                <a:off x="5278489" y="1347169"/>
                <a:ext cx="3628333" cy="4491551"/>
              </a:xfrm>
              <a:prstGeom prst="rect">
                <a:avLst/>
              </a:prstGeom>
              <a:noFill/>
            </p:spPr>
            <p:txBody>
              <a:bodyPr wrap="square" rtlCol="0">
                <a:spAutoFit/>
              </a:bodyPr>
              <a:lstStyle/>
              <a:p>
                <a:pPr algn="ctr"/>
                <a:r>
                  <a:rPr lang="en-CA" sz="2400" dirty="0"/>
                  <a:t>Force ‘acts’ to lower the potential</a:t>
                </a:r>
              </a:p>
              <a:p>
                <a:pPr algn="ctr"/>
                <a:endParaRPr lang="en-CA" sz="2400" dirty="0"/>
              </a:p>
              <a:p>
                <a:pPr algn="ctr"/>
                <a:r>
                  <a:rPr lang="en-CA" sz="2400" dirty="0"/>
                  <a:t>Mathematically, this is:</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𝐹</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𝑥</m:t>
                          </m:r>
                        </m:e>
                      </m:d>
                      <m:r>
                        <a:rPr lang="en-CA" sz="2400" b="0" i="1" smtClean="0">
                          <a:latin typeface="Cambria Math" panose="02040503050406030204" pitchFamily="18" charset="0"/>
                        </a:rPr>
                        <m:t>=−</m:t>
                      </m:r>
                      <m:r>
                        <m:rPr>
                          <m:sty m:val="p"/>
                        </m:rP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𝑈</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𝑥</m:t>
                      </m:r>
                      <m:r>
                        <a:rPr lang="en-CA" sz="2400" b="0" i="1" smtClean="0">
                          <a:latin typeface="Cambria Math" panose="02040503050406030204" pitchFamily="18" charset="0"/>
                          <a:ea typeface="Cambria Math" panose="02040503050406030204" pitchFamily="18" charset="0"/>
                        </a:rPr>
                        <m:t>)</m:t>
                      </m:r>
                    </m:oMath>
                  </m:oMathPara>
                </a14:m>
                <a:endParaRPr lang="en-CA" sz="2400" dirty="0"/>
              </a:p>
              <a:p>
                <a:pPr algn="ctr"/>
                <a:endParaRPr lang="en-CA" sz="2400" dirty="0"/>
              </a:p>
              <a:p>
                <a:pPr algn="ctr"/>
                <a:r>
                  <a:rPr lang="en-CA" sz="2400" dirty="0"/>
                  <a:t>From Newton’s Second Law:</a:t>
                </a:r>
              </a:p>
              <a:p>
                <a:pPr algn="ct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𝐹</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𝑥</m:t>
                          </m:r>
                        </m:e>
                      </m:d>
                      <m:r>
                        <a:rPr lang="en-CA" sz="2400" b="0" i="1" smtClean="0">
                          <a:latin typeface="Cambria Math" panose="02040503050406030204" pitchFamily="18" charset="0"/>
                        </a:rPr>
                        <m:t>=</m:t>
                      </m:r>
                      <m:r>
                        <a:rPr lang="en-CA" sz="2400" b="0" i="1" smtClean="0">
                          <a:latin typeface="Cambria Math" panose="02040503050406030204" pitchFamily="18" charset="0"/>
                        </a:rPr>
                        <m:t>𝑚𝑎</m:t>
                      </m:r>
                      <m:r>
                        <a:rPr lang="en-CA" sz="2400" b="0" i="1" smtClean="0">
                          <a:latin typeface="Cambria Math" panose="02040503050406030204" pitchFamily="18" charset="0"/>
                        </a:rPr>
                        <m:t>=</m:t>
                      </m:r>
                      <m:r>
                        <a:rPr lang="en-CA" sz="2400" b="0" i="1" smtClean="0">
                          <a:latin typeface="Cambria Math" panose="02040503050406030204" pitchFamily="18" charset="0"/>
                        </a:rPr>
                        <m:t>𝑚</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𝑑𝑣</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m:t>
                          </m:r>
                        </m:num>
                        <m:den>
                          <m:r>
                            <a:rPr lang="en-CA" sz="2400" b="0" i="1" smtClean="0">
                              <a:latin typeface="Cambria Math" panose="02040503050406030204" pitchFamily="18" charset="0"/>
                            </a:rPr>
                            <m:t>𝑑𝑡</m:t>
                          </m:r>
                        </m:den>
                      </m:f>
                      <m:r>
                        <a:rPr lang="en-CA" sz="2400" b="0" i="1" smtClean="0">
                          <a:latin typeface="Cambria Math" panose="02040503050406030204" pitchFamily="18" charset="0"/>
                        </a:rPr>
                        <m:t>=</m:t>
                      </m:r>
                      <m:r>
                        <a:rPr lang="en-CA" sz="2400" b="0" i="1" smtClean="0">
                          <a:latin typeface="Cambria Math" panose="02040503050406030204" pitchFamily="18" charset="0"/>
                        </a:rPr>
                        <m:t>𝑚</m:t>
                      </m:r>
                      <m:f>
                        <m:fPr>
                          <m:ctrlPr>
                            <a:rPr lang="en-CA" sz="2400" b="0" i="1" smtClean="0">
                              <a:latin typeface="Cambria Math" panose="02040503050406030204" pitchFamily="18" charset="0"/>
                            </a:rPr>
                          </m:ctrlPr>
                        </m:fPr>
                        <m:num>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𝑑</m:t>
                              </m:r>
                            </m:e>
                            <m:sup>
                              <m:r>
                                <a:rPr lang="en-CA" sz="2400" b="0" i="1" smtClean="0">
                                  <a:latin typeface="Cambria Math" panose="02040503050406030204" pitchFamily="18" charset="0"/>
                                </a:rPr>
                                <m:t>2</m:t>
                              </m:r>
                            </m:sup>
                          </m:sSup>
                          <m:r>
                            <a:rPr lang="en-CA" sz="2400" b="0" i="1" smtClean="0">
                              <a:latin typeface="Cambria Math" panose="02040503050406030204" pitchFamily="18" charset="0"/>
                            </a:rPr>
                            <m:t>𝑟</m:t>
                          </m:r>
                          <m:r>
                            <a:rPr lang="en-CA" sz="2400" b="0" i="1" smtClean="0">
                              <a:latin typeface="Cambria Math" panose="02040503050406030204" pitchFamily="18" charset="0"/>
                            </a:rPr>
                            <m:t>(</m:t>
                          </m:r>
                          <m:r>
                            <a:rPr lang="en-CA" sz="2400" b="0" i="1" smtClean="0">
                              <a:latin typeface="Cambria Math" panose="02040503050406030204" pitchFamily="18" charset="0"/>
                            </a:rPr>
                            <m:t>𝑡</m:t>
                          </m:r>
                          <m:r>
                            <a:rPr lang="en-CA" sz="2400" b="0" i="1" smtClean="0">
                              <a:latin typeface="Cambria Math" panose="02040503050406030204" pitchFamily="18" charset="0"/>
                            </a:rPr>
                            <m:t>)</m:t>
                          </m:r>
                        </m:num>
                        <m:den>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𝑑𝑡</m:t>
                              </m:r>
                            </m:e>
                            <m:sup>
                              <m:r>
                                <a:rPr lang="en-CA" sz="2400" b="0" i="1" smtClean="0">
                                  <a:latin typeface="Cambria Math" panose="02040503050406030204" pitchFamily="18" charset="0"/>
                                </a:rPr>
                                <m:t>2</m:t>
                              </m:r>
                            </m:sup>
                          </m:sSup>
                        </m:den>
                      </m:f>
                    </m:oMath>
                  </m:oMathPara>
                </a14:m>
                <a:endParaRPr lang="en-CA" sz="2400" dirty="0"/>
              </a:p>
            </p:txBody>
          </p:sp>
        </mc:Choice>
        <mc:Fallback xmlns="">
          <p:sp>
            <p:nvSpPr>
              <p:cNvPr id="9" name="TextBox 8">
                <a:extLst>
                  <a:ext uri="{FF2B5EF4-FFF2-40B4-BE49-F238E27FC236}">
                    <a16:creationId xmlns:a16="http://schemas.microsoft.com/office/drawing/2014/main" id="{EAE7BA55-AF92-F452-96A5-81EC3A184B21}"/>
                  </a:ext>
                </a:extLst>
              </p:cNvPr>
              <p:cNvSpPr txBox="1">
                <a:spLocks noRot="1" noChangeAspect="1" noMove="1" noResize="1" noEditPoints="1" noAdjustHandles="1" noChangeArrowheads="1" noChangeShapeType="1" noTextEdit="1"/>
              </p:cNvSpPr>
              <p:nvPr/>
            </p:nvSpPr>
            <p:spPr>
              <a:xfrm>
                <a:off x="5278489" y="1347169"/>
                <a:ext cx="3628333" cy="4491551"/>
              </a:xfrm>
              <a:prstGeom prst="rect">
                <a:avLst/>
              </a:prstGeom>
              <a:blipFill>
                <a:blip r:embed="rId4"/>
                <a:stretch>
                  <a:fillRect t="-1085"/>
                </a:stretch>
              </a:blipFill>
            </p:spPr>
            <p:txBody>
              <a:bodyPr/>
              <a:lstStyle/>
              <a:p>
                <a:r>
                  <a:rPr lang="en-CA">
                    <a:noFill/>
                  </a:rPr>
                  <a:t> </a:t>
                </a:r>
              </a:p>
            </p:txBody>
          </p:sp>
        </mc:Fallback>
      </mc:AlternateContent>
      <p:sp>
        <p:nvSpPr>
          <p:cNvPr id="10" name="Oval 9">
            <a:extLst>
              <a:ext uri="{FF2B5EF4-FFF2-40B4-BE49-F238E27FC236}">
                <a16:creationId xmlns:a16="http://schemas.microsoft.com/office/drawing/2014/main" id="{4D8E6359-AB5F-129F-8D10-79742030A7DD}"/>
              </a:ext>
            </a:extLst>
          </p:cNvPr>
          <p:cNvSpPr/>
          <p:nvPr/>
        </p:nvSpPr>
        <p:spPr>
          <a:xfrm>
            <a:off x="5879542" y="4995882"/>
            <a:ext cx="1334376" cy="842838"/>
          </a:xfrm>
          <a:prstGeom prst="ellipse">
            <a:avLst/>
          </a:prstGeom>
          <a:noFill/>
          <a:ln w="3810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7E38C7CA-4CC7-13C2-17EB-DC11E6424C1B}"/>
              </a:ext>
            </a:extLst>
          </p:cNvPr>
          <p:cNvSpPr txBox="1"/>
          <p:nvPr/>
        </p:nvSpPr>
        <p:spPr>
          <a:xfrm>
            <a:off x="1664706" y="4791982"/>
            <a:ext cx="3914310" cy="1815882"/>
          </a:xfrm>
          <a:prstGeom prst="rect">
            <a:avLst/>
          </a:prstGeom>
          <a:noFill/>
        </p:spPr>
        <p:txBody>
          <a:bodyPr wrap="square" rtlCol="0">
            <a:spAutoFit/>
          </a:bodyPr>
          <a:lstStyle/>
          <a:p>
            <a:pPr algn="ctr"/>
            <a:r>
              <a:rPr lang="en-CA" sz="2800" dirty="0"/>
              <a:t>This is what connects the potential energy (i.e. “force field”) to the position</a:t>
            </a:r>
          </a:p>
        </p:txBody>
      </p:sp>
      <p:sp>
        <p:nvSpPr>
          <p:cNvPr id="12" name="TextBox 11">
            <a:extLst>
              <a:ext uri="{FF2B5EF4-FFF2-40B4-BE49-F238E27FC236}">
                <a16:creationId xmlns:a16="http://schemas.microsoft.com/office/drawing/2014/main" id="{757B7FD1-1066-0249-C38E-5C0FDA0437C2}"/>
              </a:ext>
            </a:extLst>
          </p:cNvPr>
          <p:cNvSpPr txBox="1"/>
          <p:nvPr/>
        </p:nvSpPr>
        <p:spPr>
          <a:xfrm>
            <a:off x="1037802" y="3965469"/>
            <a:ext cx="3128946" cy="369460"/>
          </a:xfrm>
          <a:prstGeom prst="rect">
            <a:avLst/>
          </a:prstGeom>
          <a:noFill/>
        </p:spPr>
        <p:txBody>
          <a:bodyPr wrap="square" rtlCol="0">
            <a:spAutoFit/>
          </a:bodyPr>
          <a:lstStyle/>
          <a:p>
            <a:pPr algn="ctr"/>
            <a:r>
              <a:rPr lang="en-CA" i="1" dirty="0"/>
              <a:t>Spring-mass system</a:t>
            </a:r>
          </a:p>
        </p:txBody>
      </p:sp>
      <p:cxnSp>
        <p:nvCxnSpPr>
          <p:cNvPr id="16" name="Straight Arrow Connector 15">
            <a:extLst>
              <a:ext uri="{FF2B5EF4-FFF2-40B4-BE49-F238E27FC236}">
                <a16:creationId xmlns:a16="http://schemas.microsoft.com/office/drawing/2014/main" id="{C7DD2B57-2D05-5A69-A2D9-8EB5D6492A4F}"/>
              </a:ext>
            </a:extLst>
          </p:cNvPr>
          <p:cNvCxnSpPr/>
          <p:nvPr/>
        </p:nvCxnSpPr>
        <p:spPr>
          <a:xfrm flipV="1">
            <a:off x="4648200" y="5838720"/>
            <a:ext cx="1295400" cy="48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32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Potential function: molecular mechanics</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17</a:t>
            </a:fld>
            <a:endParaRPr lang="en-US" dirty="0"/>
          </a:p>
        </p:txBody>
      </p:sp>
      <p:pic>
        <p:nvPicPr>
          <p:cNvPr id="8" name="Picture 7" descr="A diagram of mathematical equations&#10;&#10;Description automatically generated">
            <a:extLst>
              <a:ext uri="{FF2B5EF4-FFF2-40B4-BE49-F238E27FC236}">
                <a16:creationId xmlns:a16="http://schemas.microsoft.com/office/drawing/2014/main" id="{B6A4C733-D5A7-9803-45CC-E188EC6F005E}"/>
              </a:ext>
            </a:extLst>
          </p:cNvPr>
          <p:cNvPicPr>
            <a:picLocks noChangeAspect="1"/>
          </p:cNvPicPr>
          <p:nvPr/>
        </p:nvPicPr>
        <p:blipFill>
          <a:blip r:embed="rId3"/>
          <a:stretch>
            <a:fillRect/>
          </a:stretch>
        </p:blipFill>
        <p:spPr>
          <a:xfrm>
            <a:off x="995872" y="1639329"/>
            <a:ext cx="7152255" cy="4831375"/>
          </a:xfrm>
          <a:prstGeom prst="rect">
            <a:avLst/>
          </a:prstGeom>
        </p:spPr>
      </p:pic>
    </p:spTree>
    <p:extLst>
      <p:ext uri="{BB962C8B-B14F-4D97-AF65-F5344CB8AC3E}">
        <p14:creationId xmlns:p14="http://schemas.microsoft.com/office/powerpoint/2010/main" val="221499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Proteins</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18</a:t>
            </a:fld>
            <a:endParaRPr lang="en-US" dirty="0"/>
          </a:p>
        </p:txBody>
      </p:sp>
      <p:pic>
        <p:nvPicPr>
          <p:cNvPr id="3" name="Picture 2" descr="Several different types of structures&#10;&#10;Description automatically generated">
            <a:extLst>
              <a:ext uri="{FF2B5EF4-FFF2-40B4-BE49-F238E27FC236}">
                <a16:creationId xmlns:a16="http://schemas.microsoft.com/office/drawing/2014/main" id="{74CB09D1-CAE5-F00F-2526-9CFFD4F64A30}"/>
              </a:ext>
            </a:extLst>
          </p:cNvPr>
          <p:cNvPicPr>
            <a:picLocks noChangeAspect="1"/>
          </p:cNvPicPr>
          <p:nvPr/>
        </p:nvPicPr>
        <p:blipFill>
          <a:blip r:embed="rId3"/>
          <a:stretch>
            <a:fillRect/>
          </a:stretch>
        </p:blipFill>
        <p:spPr>
          <a:xfrm>
            <a:off x="2877642" y="1099163"/>
            <a:ext cx="6266358" cy="3952626"/>
          </a:xfrm>
          <a:prstGeom prst="rect">
            <a:avLst/>
          </a:prstGeom>
        </p:spPr>
      </p:pic>
      <p:pic>
        <p:nvPicPr>
          <p:cNvPr id="4" name="Picture 3" descr="A chemical formula of glycine&#10;&#10;Description automatically generated">
            <a:extLst>
              <a:ext uri="{FF2B5EF4-FFF2-40B4-BE49-F238E27FC236}">
                <a16:creationId xmlns:a16="http://schemas.microsoft.com/office/drawing/2014/main" id="{D349D714-520B-352E-D85A-B0677273B171}"/>
              </a:ext>
            </a:extLst>
          </p:cNvPr>
          <p:cNvPicPr>
            <a:picLocks noChangeAspect="1"/>
          </p:cNvPicPr>
          <p:nvPr/>
        </p:nvPicPr>
        <p:blipFill rotWithShape="1">
          <a:blip r:embed="rId4"/>
          <a:srcRect l="16528" t="10419" r="17671" b="21835"/>
          <a:stretch/>
        </p:blipFill>
        <p:spPr>
          <a:xfrm>
            <a:off x="0" y="1806959"/>
            <a:ext cx="2200044" cy="2421924"/>
          </a:xfrm>
          <a:prstGeom prst="rect">
            <a:avLst/>
          </a:prstGeom>
        </p:spPr>
      </p:pic>
      <p:cxnSp>
        <p:nvCxnSpPr>
          <p:cNvPr id="6" name="Straight Arrow Connector 5">
            <a:extLst>
              <a:ext uri="{FF2B5EF4-FFF2-40B4-BE49-F238E27FC236}">
                <a16:creationId xmlns:a16="http://schemas.microsoft.com/office/drawing/2014/main" id="{9B73455C-32FF-1C0F-80E6-FC0FF75FAFD3}"/>
              </a:ext>
            </a:extLst>
          </p:cNvPr>
          <p:cNvCxnSpPr>
            <a:cxnSpLocks/>
          </p:cNvCxnSpPr>
          <p:nvPr/>
        </p:nvCxnSpPr>
        <p:spPr>
          <a:xfrm flipV="1">
            <a:off x="2033945" y="2489816"/>
            <a:ext cx="1286198" cy="5498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55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Proteins</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19</a:t>
            </a:fld>
            <a:endParaRPr lang="en-US" dirty="0"/>
          </a:p>
        </p:txBody>
      </p:sp>
      <p:pic>
        <p:nvPicPr>
          <p:cNvPr id="7" name="Picture 6" descr="A red and yellow lines on a black background&#10;&#10;Description automatically generated">
            <a:extLst>
              <a:ext uri="{FF2B5EF4-FFF2-40B4-BE49-F238E27FC236}">
                <a16:creationId xmlns:a16="http://schemas.microsoft.com/office/drawing/2014/main" id="{E9C72A8A-EA8A-71CE-A085-EAC052D3CB0C}"/>
              </a:ext>
            </a:extLst>
          </p:cNvPr>
          <p:cNvPicPr>
            <a:picLocks noChangeAspect="1"/>
          </p:cNvPicPr>
          <p:nvPr/>
        </p:nvPicPr>
        <p:blipFill>
          <a:blip r:embed="rId3">
            <a:duotone>
              <a:prstClr val="black"/>
              <a:schemeClr val="accent1">
                <a:tint val="45000"/>
                <a:satMod val="400000"/>
              </a:schemeClr>
            </a:duotone>
          </a:blip>
          <a:stretch>
            <a:fillRect/>
          </a:stretch>
        </p:blipFill>
        <p:spPr>
          <a:xfrm>
            <a:off x="0" y="1552878"/>
            <a:ext cx="9203601" cy="2030502"/>
          </a:xfrm>
          <a:prstGeom prst="rect">
            <a:avLst/>
          </a:prstGeom>
        </p:spPr>
      </p:pic>
      <p:sp>
        <p:nvSpPr>
          <p:cNvPr id="8" name="Right Bracket 7">
            <a:extLst>
              <a:ext uri="{FF2B5EF4-FFF2-40B4-BE49-F238E27FC236}">
                <a16:creationId xmlns:a16="http://schemas.microsoft.com/office/drawing/2014/main" id="{4B6B49BF-84FD-43C5-D0E2-315D67B1D330}"/>
              </a:ext>
            </a:extLst>
          </p:cNvPr>
          <p:cNvSpPr/>
          <p:nvPr/>
        </p:nvSpPr>
        <p:spPr>
          <a:xfrm rot="5400000">
            <a:off x="6278403" y="1031790"/>
            <a:ext cx="364525" cy="5158946"/>
          </a:xfrm>
          <a:prstGeom prst="rightBracket">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7C1DC2CC-47D3-429E-73B3-213440A5A46E}"/>
              </a:ext>
            </a:extLst>
          </p:cNvPr>
          <p:cNvSpPr txBox="1"/>
          <p:nvPr/>
        </p:nvSpPr>
        <p:spPr>
          <a:xfrm>
            <a:off x="4470785" y="3841483"/>
            <a:ext cx="4306330" cy="707886"/>
          </a:xfrm>
          <a:prstGeom prst="rect">
            <a:avLst/>
          </a:prstGeom>
          <a:noFill/>
        </p:spPr>
        <p:txBody>
          <a:bodyPr wrap="square" rtlCol="0">
            <a:spAutoFit/>
          </a:bodyPr>
          <a:lstStyle/>
          <a:p>
            <a:pPr algn="ctr"/>
            <a:r>
              <a:rPr lang="en-CA" sz="2000" dirty="0"/>
              <a:t>This is what normally happens</a:t>
            </a:r>
          </a:p>
          <a:p>
            <a:pPr algn="ctr"/>
            <a:r>
              <a:rPr lang="en-CA" sz="2000" dirty="0"/>
              <a:t>(driven by atomic interactions)</a:t>
            </a:r>
          </a:p>
        </p:txBody>
      </p:sp>
      <p:sp>
        <p:nvSpPr>
          <p:cNvPr id="10" name="TextBox 9">
            <a:extLst>
              <a:ext uri="{FF2B5EF4-FFF2-40B4-BE49-F238E27FC236}">
                <a16:creationId xmlns:a16="http://schemas.microsoft.com/office/drawing/2014/main" id="{5C2960C5-5CC4-FD36-C255-4994CE97245A}"/>
              </a:ext>
            </a:extLst>
          </p:cNvPr>
          <p:cNvSpPr txBox="1"/>
          <p:nvPr/>
        </p:nvSpPr>
        <p:spPr>
          <a:xfrm>
            <a:off x="-210065" y="5139639"/>
            <a:ext cx="9564129" cy="461665"/>
          </a:xfrm>
          <a:prstGeom prst="rect">
            <a:avLst/>
          </a:prstGeom>
          <a:noFill/>
        </p:spPr>
        <p:txBody>
          <a:bodyPr wrap="square" rtlCol="0">
            <a:spAutoFit/>
          </a:bodyPr>
          <a:lstStyle/>
          <a:p>
            <a:pPr algn="ctr"/>
            <a:r>
              <a:rPr lang="en-CA" sz="2400" b="1" dirty="0"/>
              <a:t>Folded structure is tied very closely to function</a:t>
            </a:r>
          </a:p>
        </p:txBody>
      </p:sp>
    </p:spTree>
    <p:extLst>
      <p:ext uri="{BB962C8B-B14F-4D97-AF65-F5344CB8AC3E}">
        <p14:creationId xmlns:p14="http://schemas.microsoft.com/office/powerpoint/2010/main" val="268282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3242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E83D-9666-6A85-0866-DF1FE39AB329}"/>
              </a:ext>
            </a:extLst>
          </p:cNvPr>
          <p:cNvSpPr>
            <a:spLocks noGrp="1"/>
          </p:cNvSpPr>
          <p:nvPr>
            <p:ph type="title"/>
          </p:nvPr>
        </p:nvSpPr>
        <p:spPr/>
        <p:txBody>
          <a:bodyPr/>
          <a:lstStyle/>
          <a:p>
            <a:r>
              <a:rPr lang="en-CA" dirty="0"/>
              <a:t>Proteins: </a:t>
            </a:r>
            <a:r>
              <a:rPr lang="en-CA" sz="3000" dirty="0"/>
              <a:t>intrinsically disordered proteins (IDPs)</a:t>
            </a:r>
            <a:endParaRPr lang="en-CA" dirty="0"/>
          </a:p>
        </p:txBody>
      </p:sp>
      <p:sp>
        <p:nvSpPr>
          <p:cNvPr id="3" name="TextBox 2">
            <a:extLst>
              <a:ext uri="{FF2B5EF4-FFF2-40B4-BE49-F238E27FC236}">
                <a16:creationId xmlns:a16="http://schemas.microsoft.com/office/drawing/2014/main" id="{87CAD552-18D1-EADF-B74F-CF9C9B65C5AB}"/>
              </a:ext>
            </a:extLst>
          </p:cNvPr>
          <p:cNvSpPr txBox="1"/>
          <p:nvPr/>
        </p:nvSpPr>
        <p:spPr>
          <a:xfrm>
            <a:off x="852616" y="2142029"/>
            <a:ext cx="7386251" cy="369332"/>
          </a:xfrm>
          <a:prstGeom prst="rect">
            <a:avLst/>
          </a:prstGeom>
          <a:noFill/>
        </p:spPr>
        <p:txBody>
          <a:bodyPr wrap="square" rtlCol="0">
            <a:spAutoFit/>
          </a:bodyPr>
          <a:lstStyle/>
          <a:p>
            <a:pPr algn="ctr"/>
            <a:r>
              <a:rPr lang="en-CA" sz="1800" b="1" dirty="0"/>
              <a:t>Some proteins just don’t fold!</a:t>
            </a:r>
          </a:p>
        </p:txBody>
      </p:sp>
      <p:pic>
        <p:nvPicPr>
          <p:cNvPr id="6" name="Picture 5" descr="A diagram of different types of cells&#10;&#10;Description automatically generated">
            <a:extLst>
              <a:ext uri="{FF2B5EF4-FFF2-40B4-BE49-F238E27FC236}">
                <a16:creationId xmlns:a16="http://schemas.microsoft.com/office/drawing/2014/main" id="{ADA3D222-7D0A-44F4-FAD3-A844AE304A2E}"/>
              </a:ext>
            </a:extLst>
          </p:cNvPr>
          <p:cNvPicPr>
            <a:picLocks noChangeAspect="1"/>
          </p:cNvPicPr>
          <p:nvPr/>
        </p:nvPicPr>
        <p:blipFill rotWithShape="1">
          <a:blip r:embed="rId3"/>
          <a:srcRect b="24685"/>
          <a:stretch/>
        </p:blipFill>
        <p:spPr>
          <a:xfrm>
            <a:off x="2260655" y="2516081"/>
            <a:ext cx="4622690" cy="3371003"/>
          </a:xfrm>
          <a:prstGeom prst="rect">
            <a:avLst/>
          </a:prstGeom>
        </p:spPr>
      </p:pic>
      <p:sp>
        <p:nvSpPr>
          <p:cNvPr id="4" name="Slide Number Placeholder 3">
            <a:extLst>
              <a:ext uri="{FF2B5EF4-FFF2-40B4-BE49-F238E27FC236}">
                <a16:creationId xmlns:a16="http://schemas.microsoft.com/office/drawing/2014/main" id="{2241445F-2323-0C80-3068-47D3B3309239}"/>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213379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E83D-9666-6A85-0866-DF1FE39AB329}"/>
              </a:ext>
            </a:extLst>
          </p:cNvPr>
          <p:cNvSpPr>
            <a:spLocks noGrp="1"/>
          </p:cNvSpPr>
          <p:nvPr>
            <p:ph type="title"/>
          </p:nvPr>
        </p:nvSpPr>
        <p:spPr/>
        <p:txBody>
          <a:bodyPr/>
          <a:lstStyle/>
          <a:p>
            <a:r>
              <a:rPr lang="en-CA" dirty="0"/>
              <a:t>Proteins: </a:t>
            </a:r>
            <a:r>
              <a:rPr lang="en-CA" sz="3000" dirty="0"/>
              <a:t>intrinsically disordered proteins (IDPs)</a:t>
            </a:r>
            <a:endParaRPr lang="en-CA" dirty="0"/>
          </a:p>
        </p:txBody>
      </p:sp>
      <p:pic>
        <p:nvPicPr>
          <p:cNvPr id="5" name="Picture 4" descr="A green and red molecule&#10;&#10;Description automatically generated with medium confidence">
            <a:extLst>
              <a:ext uri="{FF2B5EF4-FFF2-40B4-BE49-F238E27FC236}">
                <a16:creationId xmlns:a16="http://schemas.microsoft.com/office/drawing/2014/main" id="{B861CCE3-0849-DC5D-AF55-B5C09A5BEC88}"/>
              </a:ext>
            </a:extLst>
          </p:cNvPr>
          <p:cNvPicPr>
            <a:picLocks noChangeAspect="1"/>
          </p:cNvPicPr>
          <p:nvPr/>
        </p:nvPicPr>
        <p:blipFill>
          <a:blip r:embed="rId3"/>
          <a:stretch>
            <a:fillRect/>
          </a:stretch>
        </p:blipFill>
        <p:spPr>
          <a:xfrm>
            <a:off x="412793" y="2649172"/>
            <a:ext cx="3238629" cy="2679230"/>
          </a:xfrm>
          <a:prstGeom prst="rect">
            <a:avLst/>
          </a:prstGeom>
        </p:spPr>
      </p:pic>
      <p:sp>
        <p:nvSpPr>
          <p:cNvPr id="7" name="TextBox 6">
            <a:extLst>
              <a:ext uri="{FF2B5EF4-FFF2-40B4-BE49-F238E27FC236}">
                <a16:creationId xmlns:a16="http://schemas.microsoft.com/office/drawing/2014/main" id="{885D9F6A-ABD5-3A75-7E72-3D1DD0DD66CC}"/>
              </a:ext>
            </a:extLst>
          </p:cNvPr>
          <p:cNvSpPr txBox="1"/>
          <p:nvPr/>
        </p:nvSpPr>
        <p:spPr>
          <a:xfrm>
            <a:off x="684688" y="5118304"/>
            <a:ext cx="2521891" cy="300210"/>
          </a:xfrm>
          <a:prstGeom prst="rect">
            <a:avLst/>
          </a:prstGeom>
          <a:noFill/>
        </p:spPr>
        <p:txBody>
          <a:bodyPr wrap="square" rtlCol="0">
            <a:spAutoFit/>
          </a:bodyPr>
          <a:lstStyle/>
          <a:p>
            <a:pPr algn="ctr"/>
            <a:r>
              <a:rPr lang="en-CA" sz="1351" dirty="0"/>
              <a:t>Amyloid beta</a:t>
            </a:r>
          </a:p>
        </p:txBody>
      </p:sp>
      <p:pic>
        <p:nvPicPr>
          <p:cNvPr id="9" name="Picture 8">
            <a:extLst>
              <a:ext uri="{FF2B5EF4-FFF2-40B4-BE49-F238E27FC236}">
                <a16:creationId xmlns:a16="http://schemas.microsoft.com/office/drawing/2014/main" id="{6CA63F93-3D00-0863-6EB6-935FC4F766B6}"/>
              </a:ext>
            </a:extLst>
          </p:cNvPr>
          <p:cNvPicPr>
            <a:picLocks noChangeAspect="1"/>
          </p:cNvPicPr>
          <p:nvPr/>
        </p:nvPicPr>
        <p:blipFill>
          <a:blip r:embed="rId4"/>
          <a:stretch>
            <a:fillRect/>
          </a:stretch>
        </p:blipFill>
        <p:spPr>
          <a:xfrm>
            <a:off x="3348728" y="2884622"/>
            <a:ext cx="5100268" cy="1890309"/>
          </a:xfrm>
          <a:prstGeom prst="rect">
            <a:avLst/>
          </a:prstGeom>
        </p:spPr>
      </p:pic>
      <p:sp>
        <p:nvSpPr>
          <p:cNvPr id="3" name="Slide Number Placeholder 2">
            <a:extLst>
              <a:ext uri="{FF2B5EF4-FFF2-40B4-BE49-F238E27FC236}">
                <a16:creationId xmlns:a16="http://schemas.microsoft.com/office/drawing/2014/main" id="{3E3355F9-206F-D765-F225-0FA37A79A3DD}"/>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3577295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E83D-9666-6A85-0866-DF1FE39AB329}"/>
              </a:ext>
            </a:extLst>
          </p:cNvPr>
          <p:cNvSpPr>
            <a:spLocks noGrp="1"/>
          </p:cNvSpPr>
          <p:nvPr>
            <p:ph type="title"/>
          </p:nvPr>
        </p:nvSpPr>
        <p:spPr/>
        <p:txBody>
          <a:bodyPr/>
          <a:lstStyle/>
          <a:p>
            <a:r>
              <a:rPr lang="en-CA" dirty="0"/>
              <a:t>Protein folding</a:t>
            </a:r>
          </a:p>
        </p:txBody>
      </p:sp>
      <p:pic>
        <p:nvPicPr>
          <p:cNvPr id="4" name="Picture 3" descr="A diagram of a cell&#10;&#10;Description automatically generated with medium confidence">
            <a:extLst>
              <a:ext uri="{FF2B5EF4-FFF2-40B4-BE49-F238E27FC236}">
                <a16:creationId xmlns:a16="http://schemas.microsoft.com/office/drawing/2014/main" id="{2FC98290-B43D-93DA-0049-8D387CBBBC07}"/>
              </a:ext>
            </a:extLst>
          </p:cNvPr>
          <p:cNvPicPr>
            <a:picLocks noChangeAspect="1"/>
          </p:cNvPicPr>
          <p:nvPr/>
        </p:nvPicPr>
        <p:blipFill>
          <a:blip r:embed="rId3"/>
          <a:stretch>
            <a:fillRect/>
          </a:stretch>
        </p:blipFill>
        <p:spPr>
          <a:xfrm>
            <a:off x="4563676" y="1609828"/>
            <a:ext cx="3812228" cy="3952010"/>
          </a:xfrm>
          <a:prstGeom prst="rect">
            <a:avLst/>
          </a:prstGeom>
        </p:spPr>
      </p:pic>
      <p:sp>
        <p:nvSpPr>
          <p:cNvPr id="6" name="TextBox 5">
            <a:extLst>
              <a:ext uri="{FF2B5EF4-FFF2-40B4-BE49-F238E27FC236}">
                <a16:creationId xmlns:a16="http://schemas.microsoft.com/office/drawing/2014/main" id="{2C0CAEF1-8183-2BCF-AA97-BE2A6F0D83B1}"/>
              </a:ext>
            </a:extLst>
          </p:cNvPr>
          <p:cNvSpPr txBox="1"/>
          <p:nvPr/>
        </p:nvSpPr>
        <p:spPr>
          <a:xfrm>
            <a:off x="576605" y="2677956"/>
            <a:ext cx="4040660" cy="2239203"/>
          </a:xfrm>
          <a:prstGeom prst="rect">
            <a:avLst/>
          </a:prstGeom>
          <a:noFill/>
        </p:spPr>
        <p:txBody>
          <a:bodyPr wrap="square" rtlCol="0">
            <a:spAutoFit/>
          </a:bodyPr>
          <a:lstStyle/>
          <a:p>
            <a:pPr marL="214313" indent="-214313">
              <a:buFont typeface="Arial" panose="020B0604020202020204" pitchFamily="34" charset="0"/>
              <a:buChar char="•"/>
            </a:pPr>
            <a:r>
              <a:rPr lang="en-CA" sz="1800" dirty="0"/>
              <a:t>How does a linear chain of amino acids get to a functional, folded 3D structure?</a:t>
            </a:r>
          </a:p>
          <a:p>
            <a:pPr marL="214313" indent="-214313">
              <a:buFont typeface="Arial" panose="020B0604020202020204" pitchFamily="34" charset="0"/>
              <a:buChar char="•"/>
            </a:pPr>
            <a:endParaRPr lang="en-CA" sz="1800" dirty="0"/>
          </a:p>
          <a:p>
            <a:pPr marL="214313" indent="-214313">
              <a:buFont typeface="Arial" panose="020B0604020202020204" pitchFamily="34" charset="0"/>
              <a:buChar char="•"/>
            </a:pPr>
            <a:r>
              <a:rPr lang="en-CA" sz="1800" dirty="0"/>
              <a:t>Tends towards a lower energy state- bonds form and the protein becomes more compact</a:t>
            </a:r>
          </a:p>
          <a:p>
            <a:pPr marL="214313" indent="-214313">
              <a:buFont typeface="Arial" panose="020B0604020202020204" pitchFamily="34" charset="0"/>
              <a:buChar char="•"/>
            </a:pPr>
            <a:endParaRPr lang="en-CA" sz="1351" dirty="0"/>
          </a:p>
        </p:txBody>
      </p:sp>
      <p:sp>
        <p:nvSpPr>
          <p:cNvPr id="3" name="Slide Number Placeholder 2">
            <a:extLst>
              <a:ext uri="{FF2B5EF4-FFF2-40B4-BE49-F238E27FC236}">
                <a16:creationId xmlns:a16="http://schemas.microsoft.com/office/drawing/2014/main" id="{2714806C-8A43-2AA6-79C4-AD9EFF6A3C57}"/>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1290905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AE2959C-B003-DF83-21F6-F3AC6E4CE79B}"/>
              </a:ext>
            </a:extLst>
          </p:cNvPr>
          <p:cNvGrpSpPr/>
          <p:nvPr/>
        </p:nvGrpSpPr>
        <p:grpSpPr>
          <a:xfrm>
            <a:off x="1964855" y="3376557"/>
            <a:ext cx="5473782" cy="2624193"/>
            <a:chOff x="2772381" y="2965622"/>
            <a:chExt cx="7298376" cy="3498924"/>
          </a:xfrm>
        </p:grpSpPr>
        <p:pic>
          <p:nvPicPr>
            <p:cNvPr id="5" name="Picture 4">
              <a:extLst>
                <a:ext uri="{FF2B5EF4-FFF2-40B4-BE49-F238E27FC236}">
                  <a16:creationId xmlns:a16="http://schemas.microsoft.com/office/drawing/2014/main" id="{98280892-226D-13FF-92C0-DBD3C878F48B}"/>
                </a:ext>
              </a:extLst>
            </p:cNvPr>
            <p:cNvPicPr>
              <a:picLocks noChangeAspect="1"/>
            </p:cNvPicPr>
            <p:nvPr/>
          </p:nvPicPr>
          <p:blipFill>
            <a:blip r:embed="rId3"/>
            <a:stretch>
              <a:fillRect/>
            </a:stretch>
          </p:blipFill>
          <p:spPr>
            <a:xfrm>
              <a:off x="2772381" y="3254865"/>
              <a:ext cx="7063598" cy="3209681"/>
            </a:xfrm>
            <a:prstGeom prst="rect">
              <a:avLst/>
            </a:prstGeom>
          </p:spPr>
        </p:pic>
        <p:sp>
          <p:nvSpPr>
            <p:cNvPr id="7" name="Rectangle 6">
              <a:extLst>
                <a:ext uri="{FF2B5EF4-FFF2-40B4-BE49-F238E27FC236}">
                  <a16:creationId xmlns:a16="http://schemas.microsoft.com/office/drawing/2014/main" id="{ADADD753-3772-1706-5A1A-F769840E9F78}"/>
                </a:ext>
              </a:extLst>
            </p:cNvPr>
            <p:cNvSpPr/>
            <p:nvPr/>
          </p:nvSpPr>
          <p:spPr>
            <a:xfrm>
              <a:off x="5745892" y="2965622"/>
              <a:ext cx="4324865" cy="1087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p>
          </p:txBody>
        </p:sp>
      </p:grpSp>
      <p:sp>
        <p:nvSpPr>
          <p:cNvPr id="2" name="Title 1">
            <a:extLst>
              <a:ext uri="{FF2B5EF4-FFF2-40B4-BE49-F238E27FC236}">
                <a16:creationId xmlns:a16="http://schemas.microsoft.com/office/drawing/2014/main" id="{FD86E83D-9666-6A85-0866-DF1FE39AB329}"/>
              </a:ext>
            </a:extLst>
          </p:cNvPr>
          <p:cNvSpPr>
            <a:spLocks noGrp="1"/>
          </p:cNvSpPr>
          <p:nvPr>
            <p:ph type="title"/>
          </p:nvPr>
        </p:nvSpPr>
        <p:spPr/>
        <p:txBody>
          <a:bodyPr/>
          <a:lstStyle/>
          <a:p>
            <a:r>
              <a:rPr lang="en-CA" dirty="0"/>
              <a:t>Protein folding</a:t>
            </a:r>
          </a:p>
        </p:txBody>
      </p:sp>
      <p:sp>
        <p:nvSpPr>
          <p:cNvPr id="6" name="TextBox 5">
            <a:extLst>
              <a:ext uri="{FF2B5EF4-FFF2-40B4-BE49-F238E27FC236}">
                <a16:creationId xmlns:a16="http://schemas.microsoft.com/office/drawing/2014/main" id="{2C0CAEF1-8183-2BCF-AA97-BE2A6F0D83B1}"/>
              </a:ext>
            </a:extLst>
          </p:cNvPr>
          <p:cNvSpPr txBox="1"/>
          <p:nvPr/>
        </p:nvSpPr>
        <p:spPr>
          <a:xfrm>
            <a:off x="628650" y="2358543"/>
            <a:ext cx="7886700" cy="1408206"/>
          </a:xfrm>
          <a:prstGeom prst="rect">
            <a:avLst/>
          </a:prstGeom>
          <a:noFill/>
        </p:spPr>
        <p:txBody>
          <a:bodyPr wrap="square" rtlCol="0">
            <a:spAutoFit/>
          </a:bodyPr>
          <a:lstStyle/>
          <a:p>
            <a:pPr marL="214313" indent="-214313">
              <a:buFont typeface="Arial" panose="020B0604020202020204" pitchFamily="34" charset="0"/>
              <a:buChar char="•"/>
            </a:pPr>
            <a:r>
              <a:rPr lang="en-CA" sz="1800" dirty="0"/>
              <a:t>Energy landscapes can be complex!</a:t>
            </a:r>
          </a:p>
          <a:p>
            <a:pPr marL="214313" indent="-214313">
              <a:buFont typeface="Arial" panose="020B0604020202020204" pitchFamily="34" charset="0"/>
              <a:buChar char="•"/>
            </a:pPr>
            <a:r>
              <a:rPr lang="en-CA" sz="1800" dirty="0"/>
              <a:t>Amino acid chains have a lot of flexibility and could move/fold in many ways- how does the protein ‘know’?</a:t>
            </a:r>
          </a:p>
          <a:p>
            <a:pPr marL="214313" indent="-214313">
              <a:buFont typeface="Arial" panose="020B0604020202020204" pitchFamily="34" charset="0"/>
              <a:buChar char="•"/>
            </a:pPr>
            <a:r>
              <a:rPr lang="en-CA" sz="1800" dirty="0"/>
              <a:t>Often has to explore the energy landscape</a:t>
            </a:r>
          </a:p>
          <a:p>
            <a:pPr marL="214313" indent="-214313">
              <a:buFont typeface="Arial" panose="020B0604020202020204" pitchFamily="34" charset="0"/>
              <a:buChar char="•"/>
            </a:pPr>
            <a:endParaRPr lang="en-CA" sz="1351" dirty="0"/>
          </a:p>
        </p:txBody>
      </p:sp>
      <p:sp>
        <p:nvSpPr>
          <p:cNvPr id="3" name="Slide Number Placeholder 2">
            <a:extLst>
              <a:ext uri="{FF2B5EF4-FFF2-40B4-BE49-F238E27FC236}">
                <a16:creationId xmlns:a16="http://schemas.microsoft.com/office/drawing/2014/main" id="{E4D2E46F-D084-49E2-9156-7B7C95A57609}"/>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1588595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6E83D-9666-6A85-0866-DF1FE39AB329}"/>
              </a:ext>
            </a:extLst>
          </p:cNvPr>
          <p:cNvSpPr>
            <a:spLocks noGrp="1"/>
          </p:cNvSpPr>
          <p:nvPr>
            <p:ph type="title"/>
          </p:nvPr>
        </p:nvSpPr>
        <p:spPr/>
        <p:txBody>
          <a:bodyPr/>
          <a:lstStyle/>
          <a:p>
            <a:r>
              <a:rPr lang="en-CA" dirty="0"/>
              <a:t>Energy vs. force</a:t>
            </a:r>
          </a:p>
        </p:txBody>
      </p:sp>
      <p:grpSp>
        <p:nvGrpSpPr>
          <p:cNvPr id="3" name="Group 2">
            <a:extLst>
              <a:ext uri="{FF2B5EF4-FFF2-40B4-BE49-F238E27FC236}">
                <a16:creationId xmlns:a16="http://schemas.microsoft.com/office/drawing/2014/main" id="{27182F1C-C835-95D7-456D-78EFE4CAC710}"/>
              </a:ext>
            </a:extLst>
          </p:cNvPr>
          <p:cNvGrpSpPr/>
          <p:nvPr/>
        </p:nvGrpSpPr>
        <p:grpSpPr>
          <a:xfrm>
            <a:off x="-185351" y="2116904"/>
            <a:ext cx="5297699" cy="2624193"/>
            <a:chOff x="2772381" y="2965622"/>
            <a:chExt cx="7063598" cy="3498924"/>
          </a:xfrm>
        </p:grpSpPr>
        <p:pic>
          <p:nvPicPr>
            <p:cNvPr id="4" name="Picture 3">
              <a:extLst>
                <a:ext uri="{FF2B5EF4-FFF2-40B4-BE49-F238E27FC236}">
                  <a16:creationId xmlns:a16="http://schemas.microsoft.com/office/drawing/2014/main" id="{831452DB-389D-C239-C1E2-54FFABC183C6}"/>
                </a:ext>
              </a:extLst>
            </p:cNvPr>
            <p:cNvPicPr>
              <a:picLocks noChangeAspect="1"/>
            </p:cNvPicPr>
            <p:nvPr/>
          </p:nvPicPr>
          <p:blipFill>
            <a:blip r:embed="rId3"/>
            <a:stretch>
              <a:fillRect/>
            </a:stretch>
          </p:blipFill>
          <p:spPr>
            <a:xfrm>
              <a:off x="2772381" y="3254865"/>
              <a:ext cx="7063598" cy="3209681"/>
            </a:xfrm>
            <a:prstGeom prst="rect">
              <a:avLst/>
            </a:prstGeom>
          </p:spPr>
        </p:pic>
        <p:sp>
          <p:nvSpPr>
            <p:cNvPr id="9" name="Rectangle 8">
              <a:extLst>
                <a:ext uri="{FF2B5EF4-FFF2-40B4-BE49-F238E27FC236}">
                  <a16:creationId xmlns:a16="http://schemas.microsoft.com/office/drawing/2014/main" id="{ED37A635-A775-D0F5-CAFE-E80F9E47AD4B}"/>
                </a:ext>
              </a:extLst>
            </p:cNvPr>
            <p:cNvSpPr/>
            <p:nvPr/>
          </p:nvSpPr>
          <p:spPr>
            <a:xfrm>
              <a:off x="5745892" y="2965622"/>
              <a:ext cx="3402575" cy="10873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dirty="0"/>
            </a:p>
          </p:txBody>
        </p:sp>
      </p:grpSp>
      <p:pic>
        <p:nvPicPr>
          <p:cNvPr id="10" name="Picture 9" descr="A diagram of mathematical equations&#10;&#10;Description automatically generated">
            <a:extLst>
              <a:ext uri="{FF2B5EF4-FFF2-40B4-BE49-F238E27FC236}">
                <a16:creationId xmlns:a16="http://schemas.microsoft.com/office/drawing/2014/main" id="{826FB0B3-024F-43FF-AF3D-BC6B3135BFCE}"/>
              </a:ext>
            </a:extLst>
          </p:cNvPr>
          <p:cNvPicPr>
            <a:picLocks noChangeAspect="1"/>
          </p:cNvPicPr>
          <p:nvPr/>
        </p:nvPicPr>
        <p:blipFill>
          <a:blip r:embed="rId4"/>
          <a:stretch>
            <a:fillRect/>
          </a:stretch>
        </p:blipFill>
        <p:spPr>
          <a:xfrm>
            <a:off x="4596714" y="2000808"/>
            <a:ext cx="4547287" cy="3071709"/>
          </a:xfrm>
          <a:prstGeom prst="rect">
            <a:avLst/>
          </a:prstGeom>
        </p:spPr>
      </p:pic>
      <p:sp>
        <p:nvSpPr>
          <p:cNvPr id="11" name="TextBox 10">
            <a:extLst>
              <a:ext uri="{FF2B5EF4-FFF2-40B4-BE49-F238E27FC236}">
                <a16:creationId xmlns:a16="http://schemas.microsoft.com/office/drawing/2014/main" id="{5594EB85-CA08-72D9-5DC4-96DF7E1E90FA}"/>
              </a:ext>
            </a:extLst>
          </p:cNvPr>
          <p:cNvSpPr txBox="1"/>
          <p:nvPr/>
        </p:nvSpPr>
        <p:spPr>
          <a:xfrm>
            <a:off x="381516" y="5214334"/>
            <a:ext cx="8331543" cy="415498"/>
          </a:xfrm>
          <a:prstGeom prst="rect">
            <a:avLst/>
          </a:prstGeom>
          <a:noFill/>
        </p:spPr>
        <p:txBody>
          <a:bodyPr wrap="square" rtlCol="0">
            <a:spAutoFit/>
          </a:bodyPr>
          <a:lstStyle/>
          <a:p>
            <a:pPr algn="ctr"/>
            <a:r>
              <a:rPr lang="en-CA" sz="2100" dirty="0"/>
              <a:t>Potential energy function = ‘force field’</a:t>
            </a:r>
          </a:p>
        </p:txBody>
      </p:sp>
      <p:sp>
        <p:nvSpPr>
          <p:cNvPr id="5" name="Slide Number Placeholder 4">
            <a:extLst>
              <a:ext uri="{FF2B5EF4-FFF2-40B4-BE49-F238E27FC236}">
                <a16:creationId xmlns:a16="http://schemas.microsoft.com/office/drawing/2014/main" id="{831F63BB-E8AB-5D95-07FA-146EDC33C9B3}"/>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167313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The basic idea</a:t>
            </a:r>
          </a:p>
        </p:txBody>
      </p:sp>
      <p:graphicFrame>
        <p:nvGraphicFramePr>
          <p:cNvPr id="4" name="Diagram 3">
            <a:extLst>
              <a:ext uri="{FF2B5EF4-FFF2-40B4-BE49-F238E27FC236}">
                <a16:creationId xmlns:a16="http://schemas.microsoft.com/office/drawing/2014/main" id="{4D513D4C-6999-51B3-36EE-C3D56FA5507A}"/>
              </a:ext>
            </a:extLst>
          </p:cNvPr>
          <p:cNvGraphicFramePr/>
          <p:nvPr/>
        </p:nvGraphicFramePr>
        <p:xfrm>
          <a:off x="1524000" y="177697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U-Turn 8">
            <a:extLst>
              <a:ext uri="{FF2B5EF4-FFF2-40B4-BE49-F238E27FC236}">
                <a16:creationId xmlns:a16="http://schemas.microsoft.com/office/drawing/2014/main" id="{8F492C39-F3F2-2A0A-F7EB-9CBE2698D5CA}"/>
              </a:ext>
            </a:extLst>
          </p:cNvPr>
          <p:cNvSpPr/>
          <p:nvPr/>
        </p:nvSpPr>
        <p:spPr>
          <a:xfrm>
            <a:off x="3810000" y="2800844"/>
            <a:ext cx="1714500" cy="540114"/>
          </a:xfrm>
          <a:prstGeom prst="uturnArrow">
            <a:avLst>
              <a:gd name="adj1" fmla="val 25000"/>
              <a:gd name="adj2" fmla="val 25000"/>
              <a:gd name="adj3" fmla="val 25000"/>
              <a:gd name="adj4" fmla="val 43750"/>
              <a:gd name="adj5" fmla="val 100000"/>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solidFill>
                <a:schemeClr val="tx1"/>
              </a:solidFill>
            </a:endParaRPr>
          </a:p>
        </p:txBody>
      </p:sp>
      <p:sp>
        <p:nvSpPr>
          <p:cNvPr id="10" name="Arrow: U-Turn 9">
            <a:extLst>
              <a:ext uri="{FF2B5EF4-FFF2-40B4-BE49-F238E27FC236}">
                <a16:creationId xmlns:a16="http://schemas.microsoft.com/office/drawing/2014/main" id="{9883C538-A0CA-A1F4-2F94-B11704F71B28}"/>
              </a:ext>
            </a:extLst>
          </p:cNvPr>
          <p:cNvSpPr/>
          <p:nvPr/>
        </p:nvSpPr>
        <p:spPr>
          <a:xfrm rot="10800000">
            <a:off x="3810000" y="4276983"/>
            <a:ext cx="1714500" cy="540114"/>
          </a:xfrm>
          <a:prstGeom prst="uturnArrow">
            <a:avLst>
              <a:gd name="adj1" fmla="val 25000"/>
              <a:gd name="adj2" fmla="val 25000"/>
              <a:gd name="adj3" fmla="val 25000"/>
              <a:gd name="adj4" fmla="val 43750"/>
              <a:gd name="adj5" fmla="val 100000"/>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solidFill>
                <a:schemeClr val="tx1"/>
              </a:solidFill>
            </a:endParaRPr>
          </a:p>
        </p:txBody>
      </p:sp>
      <p:sp>
        <p:nvSpPr>
          <p:cNvPr id="11" name="TextBox 10">
            <a:extLst>
              <a:ext uri="{FF2B5EF4-FFF2-40B4-BE49-F238E27FC236}">
                <a16:creationId xmlns:a16="http://schemas.microsoft.com/office/drawing/2014/main" id="{D66D1ED8-81C1-2107-A721-7F772B6C6E29}"/>
              </a:ext>
            </a:extLst>
          </p:cNvPr>
          <p:cNvSpPr txBox="1"/>
          <p:nvPr/>
        </p:nvSpPr>
        <p:spPr>
          <a:xfrm>
            <a:off x="2511511" y="3093948"/>
            <a:ext cx="804734" cy="508088"/>
          </a:xfrm>
          <a:prstGeom prst="rect">
            <a:avLst/>
          </a:prstGeom>
          <a:noFill/>
        </p:spPr>
        <p:txBody>
          <a:bodyPr wrap="square" rtlCol="0">
            <a:spAutoFit/>
          </a:bodyPr>
          <a:lstStyle/>
          <a:p>
            <a:pPr algn="ctr"/>
            <a:r>
              <a:rPr lang="en-CA" sz="1351" dirty="0"/>
              <a:t>Start MD loop</a:t>
            </a:r>
          </a:p>
        </p:txBody>
      </p:sp>
      <p:sp>
        <p:nvSpPr>
          <p:cNvPr id="12" name="TextBox 11">
            <a:extLst>
              <a:ext uri="{FF2B5EF4-FFF2-40B4-BE49-F238E27FC236}">
                <a16:creationId xmlns:a16="http://schemas.microsoft.com/office/drawing/2014/main" id="{9BE816E8-364B-333A-0C95-5015D71F3E3F}"/>
              </a:ext>
            </a:extLst>
          </p:cNvPr>
          <p:cNvSpPr txBox="1"/>
          <p:nvPr/>
        </p:nvSpPr>
        <p:spPr>
          <a:xfrm>
            <a:off x="5827757" y="3093948"/>
            <a:ext cx="804734" cy="508088"/>
          </a:xfrm>
          <a:prstGeom prst="rect">
            <a:avLst/>
          </a:prstGeom>
          <a:noFill/>
        </p:spPr>
        <p:txBody>
          <a:bodyPr wrap="square" rtlCol="0">
            <a:spAutoFit/>
          </a:bodyPr>
          <a:lstStyle/>
          <a:p>
            <a:pPr algn="ctr"/>
            <a:r>
              <a:rPr lang="en-CA" sz="1351" dirty="0"/>
              <a:t>End MD loop</a:t>
            </a:r>
          </a:p>
        </p:txBody>
      </p:sp>
      <p:sp>
        <p:nvSpPr>
          <p:cNvPr id="13" name="TextBox 12">
            <a:extLst>
              <a:ext uri="{FF2B5EF4-FFF2-40B4-BE49-F238E27FC236}">
                <a16:creationId xmlns:a16="http://schemas.microsoft.com/office/drawing/2014/main" id="{A9050B27-1DEE-16C4-0AB8-24C6CD817C90}"/>
              </a:ext>
            </a:extLst>
          </p:cNvPr>
          <p:cNvSpPr txBox="1"/>
          <p:nvPr/>
        </p:nvSpPr>
        <p:spPr>
          <a:xfrm>
            <a:off x="3892379" y="2272662"/>
            <a:ext cx="1455008" cy="508088"/>
          </a:xfrm>
          <a:prstGeom prst="rect">
            <a:avLst/>
          </a:prstGeom>
          <a:noFill/>
        </p:spPr>
        <p:txBody>
          <a:bodyPr wrap="square" rtlCol="0">
            <a:spAutoFit/>
          </a:bodyPr>
          <a:lstStyle/>
          <a:p>
            <a:pPr algn="ctr"/>
            <a:r>
              <a:rPr lang="en-CA" sz="1351" dirty="0"/>
              <a:t>Repeat as many times as desired*</a:t>
            </a:r>
          </a:p>
        </p:txBody>
      </p:sp>
      <p:sp>
        <p:nvSpPr>
          <p:cNvPr id="15" name="TextBox 14">
            <a:extLst>
              <a:ext uri="{FF2B5EF4-FFF2-40B4-BE49-F238E27FC236}">
                <a16:creationId xmlns:a16="http://schemas.microsoft.com/office/drawing/2014/main" id="{DC371EAB-F46A-EB73-E1BF-680E6BE11301}"/>
              </a:ext>
            </a:extLst>
          </p:cNvPr>
          <p:cNvSpPr txBox="1"/>
          <p:nvPr/>
        </p:nvSpPr>
        <p:spPr>
          <a:xfrm>
            <a:off x="3697759" y="4817098"/>
            <a:ext cx="2029598" cy="253916"/>
          </a:xfrm>
          <a:prstGeom prst="rect">
            <a:avLst/>
          </a:prstGeom>
          <a:noFill/>
        </p:spPr>
        <p:txBody>
          <a:bodyPr wrap="square" rtlCol="0">
            <a:spAutoFit/>
          </a:bodyPr>
          <a:lstStyle/>
          <a:p>
            <a:pPr algn="ctr"/>
            <a:r>
              <a:rPr lang="en-CA" sz="1050" i="1" dirty="0">
                <a:solidFill>
                  <a:schemeClr val="bg1">
                    <a:lumMod val="50000"/>
                  </a:schemeClr>
                </a:solidFill>
              </a:rPr>
              <a:t>This time step is usually 2 fs</a:t>
            </a:r>
          </a:p>
        </p:txBody>
      </p:sp>
      <p:sp>
        <p:nvSpPr>
          <p:cNvPr id="3" name="Oval 2">
            <a:extLst>
              <a:ext uri="{FF2B5EF4-FFF2-40B4-BE49-F238E27FC236}">
                <a16:creationId xmlns:a16="http://schemas.microsoft.com/office/drawing/2014/main" id="{C7DA22FB-C1B7-41CE-59D0-F2880FF843B4}"/>
              </a:ext>
            </a:extLst>
          </p:cNvPr>
          <p:cNvSpPr/>
          <p:nvPr/>
        </p:nvSpPr>
        <p:spPr>
          <a:xfrm>
            <a:off x="1338556" y="3257550"/>
            <a:ext cx="1483934" cy="112471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p>
        </p:txBody>
      </p:sp>
      <p:sp>
        <p:nvSpPr>
          <p:cNvPr id="5" name="Slide Number Placeholder 4">
            <a:extLst>
              <a:ext uri="{FF2B5EF4-FFF2-40B4-BE49-F238E27FC236}">
                <a16:creationId xmlns:a16="http://schemas.microsoft.com/office/drawing/2014/main" id="{1F419BBB-6992-68C4-17D3-A83752EEBC35}"/>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2983682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initialization</a:t>
            </a:r>
          </a:p>
        </p:txBody>
      </p:sp>
      <p:sp>
        <p:nvSpPr>
          <p:cNvPr id="5" name="TextBox 4">
            <a:extLst>
              <a:ext uri="{FF2B5EF4-FFF2-40B4-BE49-F238E27FC236}">
                <a16:creationId xmlns:a16="http://schemas.microsoft.com/office/drawing/2014/main" id="{CF073DD2-A09A-F0F2-FE41-AC5680A55C09}"/>
              </a:ext>
            </a:extLst>
          </p:cNvPr>
          <p:cNvSpPr txBox="1"/>
          <p:nvPr/>
        </p:nvSpPr>
        <p:spPr>
          <a:xfrm>
            <a:off x="574589" y="2420874"/>
            <a:ext cx="4235808" cy="1200329"/>
          </a:xfrm>
          <a:prstGeom prst="rect">
            <a:avLst/>
          </a:prstGeom>
          <a:noFill/>
        </p:spPr>
        <p:txBody>
          <a:bodyPr wrap="square" rtlCol="0">
            <a:spAutoFit/>
          </a:bodyPr>
          <a:lstStyle/>
          <a:p>
            <a:pPr marL="214313" indent="-214313">
              <a:buFont typeface="Arial" panose="020B0604020202020204" pitchFamily="34" charset="0"/>
              <a:buChar char="•"/>
            </a:pPr>
            <a:r>
              <a:rPr lang="en-CA" sz="1800" dirty="0"/>
              <a:t>Initial coordinates</a:t>
            </a:r>
          </a:p>
          <a:p>
            <a:pPr marL="557213" lvl="1" indent="-214313">
              <a:buFont typeface="Arial" panose="020B0604020202020204" pitchFamily="34" charset="0"/>
              <a:buChar char="•"/>
            </a:pPr>
            <a:r>
              <a:rPr lang="en-CA" sz="1800" dirty="0"/>
              <a:t>Stored in a PDB file or topology file</a:t>
            </a:r>
          </a:p>
          <a:p>
            <a:pPr marL="214313" indent="-214313">
              <a:buFont typeface="Arial" panose="020B0604020202020204" pitchFamily="34" charset="0"/>
              <a:buChar char="•"/>
            </a:pPr>
            <a:r>
              <a:rPr lang="en-CA" sz="1800" dirty="0"/>
              <a:t>Other initial parameters- temperature, amount of time to run</a:t>
            </a:r>
          </a:p>
        </p:txBody>
      </p:sp>
      <p:pic>
        <p:nvPicPr>
          <p:cNvPr id="14" name="Picture 13" descr="A blue and black logo&#10;&#10;Description automatically generated">
            <a:extLst>
              <a:ext uri="{FF2B5EF4-FFF2-40B4-BE49-F238E27FC236}">
                <a16:creationId xmlns:a16="http://schemas.microsoft.com/office/drawing/2014/main" id="{79075D2D-2E02-6859-B40A-45701377600B}"/>
              </a:ext>
            </a:extLst>
          </p:cNvPr>
          <p:cNvPicPr>
            <a:picLocks noChangeAspect="1"/>
          </p:cNvPicPr>
          <p:nvPr/>
        </p:nvPicPr>
        <p:blipFill>
          <a:blip r:embed="rId3"/>
          <a:stretch>
            <a:fillRect/>
          </a:stretch>
        </p:blipFill>
        <p:spPr>
          <a:xfrm>
            <a:off x="5003322" y="2065924"/>
            <a:ext cx="3566089" cy="978198"/>
          </a:xfrm>
          <a:prstGeom prst="rect">
            <a:avLst/>
          </a:prstGeom>
        </p:spPr>
      </p:pic>
      <p:pic>
        <p:nvPicPr>
          <p:cNvPr id="4" name="Picture 3" descr="A colorful structure of a protein&#10;&#10;Description automatically generated with medium confidence">
            <a:extLst>
              <a:ext uri="{FF2B5EF4-FFF2-40B4-BE49-F238E27FC236}">
                <a16:creationId xmlns:a16="http://schemas.microsoft.com/office/drawing/2014/main" id="{EAF876C6-4B99-C005-650C-40AE96B4BB36}"/>
              </a:ext>
            </a:extLst>
          </p:cNvPr>
          <p:cNvPicPr>
            <a:picLocks noChangeAspect="1"/>
          </p:cNvPicPr>
          <p:nvPr/>
        </p:nvPicPr>
        <p:blipFill rotWithShape="1">
          <a:blip r:embed="rId4"/>
          <a:srcRect l="21706" r="27992"/>
          <a:stretch/>
        </p:blipFill>
        <p:spPr>
          <a:xfrm rot="5400000">
            <a:off x="3554341" y="2808428"/>
            <a:ext cx="2035318" cy="4046221"/>
          </a:xfrm>
          <a:prstGeom prst="rect">
            <a:avLst/>
          </a:prstGeom>
        </p:spPr>
      </p:pic>
      <p:sp>
        <p:nvSpPr>
          <p:cNvPr id="3" name="Slide Number Placeholder 2">
            <a:extLst>
              <a:ext uri="{FF2B5EF4-FFF2-40B4-BE49-F238E27FC236}">
                <a16:creationId xmlns:a16="http://schemas.microsoft.com/office/drawing/2014/main" id="{97FFAA8D-1741-F3C2-E4EC-3F7C2D2D1A4F}"/>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501714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The basic idea</a:t>
            </a:r>
          </a:p>
        </p:txBody>
      </p:sp>
      <p:graphicFrame>
        <p:nvGraphicFramePr>
          <p:cNvPr id="4" name="Diagram 3">
            <a:extLst>
              <a:ext uri="{FF2B5EF4-FFF2-40B4-BE49-F238E27FC236}">
                <a16:creationId xmlns:a16="http://schemas.microsoft.com/office/drawing/2014/main" id="{4D513D4C-6999-51B3-36EE-C3D56FA5507A}"/>
              </a:ext>
            </a:extLst>
          </p:cNvPr>
          <p:cNvGraphicFramePr/>
          <p:nvPr/>
        </p:nvGraphicFramePr>
        <p:xfrm>
          <a:off x="1524000" y="177697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Arrow: U-Turn 8">
            <a:extLst>
              <a:ext uri="{FF2B5EF4-FFF2-40B4-BE49-F238E27FC236}">
                <a16:creationId xmlns:a16="http://schemas.microsoft.com/office/drawing/2014/main" id="{8F492C39-F3F2-2A0A-F7EB-9CBE2698D5CA}"/>
              </a:ext>
            </a:extLst>
          </p:cNvPr>
          <p:cNvSpPr/>
          <p:nvPr/>
        </p:nvSpPr>
        <p:spPr>
          <a:xfrm>
            <a:off x="3810000" y="2800844"/>
            <a:ext cx="1714500" cy="540114"/>
          </a:xfrm>
          <a:prstGeom prst="uturnArrow">
            <a:avLst>
              <a:gd name="adj1" fmla="val 25000"/>
              <a:gd name="adj2" fmla="val 25000"/>
              <a:gd name="adj3" fmla="val 25000"/>
              <a:gd name="adj4" fmla="val 43750"/>
              <a:gd name="adj5" fmla="val 100000"/>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solidFill>
                <a:schemeClr val="tx1"/>
              </a:solidFill>
            </a:endParaRPr>
          </a:p>
        </p:txBody>
      </p:sp>
      <p:sp>
        <p:nvSpPr>
          <p:cNvPr id="10" name="Arrow: U-Turn 9">
            <a:extLst>
              <a:ext uri="{FF2B5EF4-FFF2-40B4-BE49-F238E27FC236}">
                <a16:creationId xmlns:a16="http://schemas.microsoft.com/office/drawing/2014/main" id="{9883C538-A0CA-A1F4-2F94-B11704F71B28}"/>
              </a:ext>
            </a:extLst>
          </p:cNvPr>
          <p:cNvSpPr/>
          <p:nvPr/>
        </p:nvSpPr>
        <p:spPr>
          <a:xfrm rot="10800000">
            <a:off x="3810000" y="4276983"/>
            <a:ext cx="1714500" cy="540114"/>
          </a:xfrm>
          <a:prstGeom prst="uturnArrow">
            <a:avLst>
              <a:gd name="adj1" fmla="val 25000"/>
              <a:gd name="adj2" fmla="val 25000"/>
              <a:gd name="adj3" fmla="val 25000"/>
              <a:gd name="adj4" fmla="val 43750"/>
              <a:gd name="adj5" fmla="val 100000"/>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solidFill>
                <a:schemeClr val="tx1"/>
              </a:solidFill>
            </a:endParaRPr>
          </a:p>
        </p:txBody>
      </p:sp>
      <p:sp>
        <p:nvSpPr>
          <p:cNvPr id="11" name="TextBox 10">
            <a:extLst>
              <a:ext uri="{FF2B5EF4-FFF2-40B4-BE49-F238E27FC236}">
                <a16:creationId xmlns:a16="http://schemas.microsoft.com/office/drawing/2014/main" id="{D66D1ED8-81C1-2107-A721-7F772B6C6E29}"/>
              </a:ext>
            </a:extLst>
          </p:cNvPr>
          <p:cNvSpPr txBox="1"/>
          <p:nvPr/>
        </p:nvSpPr>
        <p:spPr>
          <a:xfrm>
            <a:off x="2511511" y="3093948"/>
            <a:ext cx="804734" cy="508088"/>
          </a:xfrm>
          <a:prstGeom prst="rect">
            <a:avLst/>
          </a:prstGeom>
          <a:noFill/>
        </p:spPr>
        <p:txBody>
          <a:bodyPr wrap="square" rtlCol="0">
            <a:spAutoFit/>
          </a:bodyPr>
          <a:lstStyle/>
          <a:p>
            <a:pPr algn="ctr"/>
            <a:r>
              <a:rPr lang="en-CA" sz="1351" dirty="0"/>
              <a:t>Start MD loop</a:t>
            </a:r>
          </a:p>
        </p:txBody>
      </p:sp>
      <p:sp>
        <p:nvSpPr>
          <p:cNvPr id="12" name="TextBox 11">
            <a:extLst>
              <a:ext uri="{FF2B5EF4-FFF2-40B4-BE49-F238E27FC236}">
                <a16:creationId xmlns:a16="http://schemas.microsoft.com/office/drawing/2014/main" id="{9BE816E8-364B-333A-0C95-5015D71F3E3F}"/>
              </a:ext>
            </a:extLst>
          </p:cNvPr>
          <p:cNvSpPr txBox="1"/>
          <p:nvPr/>
        </p:nvSpPr>
        <p:spPr>
          <a:xfrm>
            <a:off x="5827757" y="3093948"/>
            <a:ext cx="804734" cy="508088"/>
          </a:xfrm>
          <a:prstGeom prst="rect">
            <a:avLst/>
          </a:prstGeom>
          <a:noFill/>
        </p:spPr>
        <p:txBody>
          <a:bodyPr wrap="square" rtlCol="0">
            <a:spAutoFit/>
          </a:bodyPr>
          <a:lstStyle/>
          <a:p>
            <a:pPr algn="ctr"/>
            <a:r>
              <a:rPr lang="en-CA" sz="1351" dirty="0"/>
              <a:t>End MD loop</a:t>
            </a:r>
          </a:p>
        </p:txBody>
      </p:sp>
      <p:sp>
        <p:nvSpPr>
          <p:cNvPr id="13" name="TextBox 12">
            <a:extLst>
              <a:ext uri="{FF2B5EF4-FFF2-40B4-BE49-F238E27FC236}">
                <a16:creationId xmlns:a16="http://schemas.microsoft.com/office/drawing/2014/main" id="{A9050B27-1DEE-16C4-0AB8-24C6CD817C90}"/>
              </a:ext>
            </a:extLst>
          </p:cNvPr>
          <p:cNvSpPr txBox="1"/>
          <p:nvPr/>
        </p:nvSpPr>
        <p:spPr>
          <a:xfrm>
            <a:off x="3892379" y="2272662"/>
            <a:ext cx="1455008" cy="508088"/>
          </a:xfrm>
          <a:prstGeom prst="rect">
            <a:avLst/>
          </a:prstGeom>
          <a:noFill/>
        </p:spPr>
        <p:txBody>
          <a:bodyPr wrap="square" rtlCol="0">
            <a:spAutoFit/>
          </a:bodyPr>
          <a:lstStyle/>
          <a:p>
            <a:pPr algn="ctr"/>
            <a:r>
              <a:rPr lang="en-CA" sz="1351" dirty="0"/>
              <a:t>Repeat as many times as desired*</a:t>
            </a:r>
          </a:p>
        </p:txBody>
      </p:sp>
      <p:sp>
        <p:nvSpPr>
          <p:cNvPr id="15" name="TextBox 14">
            <a:extLst>
              <a:ext uri="{FF2B5EF4-FFF2-40B4-BE49-F238E27FC236}">
                <a16:creationId xmlns:a16="http://schemas.microsoft.com/office/drawing/2014/main" id="{DC371EAB-F46A-EB73-E1BF-680E6BE11301}"/>
              </a:ext>
            </a:extLst>
          </p:cNvPr>
          <p:cNvSpPr txBox="1"/>
          <p:nvPr/>
        </p:nvSpPr>
        <p:spPr>
          <a:xfrm>
            <a:off x="3697759" y="4817098"/>
            <a:ext cx="2029598" cy="253916"/>
          </a:xfrm>
          <a:prstGeom prst="rect">
            <a:avLst/>
          </a:prstGeom>
          <a:noFill/>
        </p:spPr>
        <p:txBody>
          <a:bodyPr wrap="square" rtlCol="0">
            <a:spAutoFit/>
          </a:bodyPr>
          <a:lstStyle/>
          <a:p>
            <a:pPr algn="ctr"/>
            <a:r>
              <a:rPr lang="en-CA" sz="1050" i="1" dirty="0">
                <a:solidFill>
                  <a:schemeClr val="bg1">
                    <a:lumMod val="50000"/>
                  </a:schemeClr>
                </a:solidFill>
              </a:rPr>
              <a:t>This time step is usually 2 fs</a:t>
            </a:r>
          </a:p>
        </p:txBody>
      </p:sp>
      <p:sp>
        <p:nvSpPr>
          <p:cNvPr id="3" name="Oval 2">
            <a:extLst>
              <a:ext uri="{FF2B5EF4-FFF2-40B4-BE49-F238E27FC236}">
                <a16:creationId xmlns:a16="http://schemas.microsoft.com/office/drawing/2014/main" id="{C7DA22FB-C1B7-41CE-59D0-F2880FF843B4}"/>
              </a:ext>
            </a:extLst>
          </p:cNvPr>
          <p:cNvSpPr/>
          <p:nvPr/>
        </p:nvSpPr>
        <p:spPr>
          <a:xfrm>
            <a:off x="3011912" y="3259410"/>
            <a:ext cx="3062316" cy="1124712"/>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p>
        </p:txBody>
      </p:sp>
      <p:sp>
        <p:nvSpPr>
          <p:cNvPr id="5" name="Slide Number Placeholder 4">
            <a:extLst>
              <a:ext uri="{FF2B5EF4-FFF2-40B4-BE49-F238E27FC236}">
                <a16:creationId xmlns:a16="http://schemas.microsoft.com/office/drawing/2014/main" id="{BA5F2462-DEE0-8C82-353C-94FE5A2F7A89}"/>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2277100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Forces &amp; Motion</a:t>
            </a:r>
          </a:p>
        </p:txBody>
      </p:sp>
      <p:sp>
        <p:nvSpPr>
          <p:cNvPr id="5" name="TextBox 4">
            <a:extLst>
              <a:ext uri="{FF2B5EF4-FFF2-40B4-BE49-F238E27FC236}">
                <a16:creationId xmlns:a16="http://schemas.microsoft.com/office/drawing/2014/main" id="{CF073DD2-A09A-F0F2-FE41-AC5680A55C09}"/>
              </a:ext>
            </a:extLst>
          </p:cNvPr>
          <p:cNvSpPr txBox="1"/>
          <p:nvPr/>
        </p:nvSpPr>
        <p:spPr>
          <a:xfrm>
            <a:off x="574589" y="2420874"/>
            <a:ext cx="8062784" cy="2677656"/>
          </a:xfrm>
          <a:prstGeom prst="rect">
            <a:avLst/>
          </a:prstGeom>
          <a:noFill/>
        </p:spPr>
        <p:txBody>
          <a:bodyPr wrap="square" rtlCol="0">
            <a:spAutoFit/>
          </a:bodyPr>
          <a:lstStyle/>
          <a:p>
            <a:pPr marL="214313" indent="-214313">
              <a:buFont typeface="Arial" panose="020B0604020202020204" pitchFamily="34" charset="0"/>
              <a:buChar char="•"/>
            </a:pPr>
            <a:r>
              <a:rPr lang="en-CA" sz="2100" dirty="0"/>
              <a:t>Choose a force field</a:t>
            </a:r>
          </a:p>
          <a:p>
            <a:pPr marL="557213" lvl="1" indent="-214313">
              <a:buFont typeface="Arial" panose="020B0604020202020204" pitchFamily="34" charset="0"/>
              <a:buChar char="•"/>
            </a:pPr>
            <a:r>
              <a:rPr lang="en-CA" sz="2100" dirty="0"/>
              <a:t>Defines the parameters in the potential function</a:t>
            </a:r>
          </a:p>
          <a:p>
            <a:pPr marL="557213" lvl="1" indent="-214313">
              <a:buFont typeface="Arial" panose="020B0604020202020204" pitchFamily="34" charset="0"/>
              <a:buChar char="•"/>
            </a:pPr>
            <a:r>
              <a:rPr lang="en-CA" sz="2100" dirty="0"/>
              <a:t>Many different ones that have been refined over the years</a:t>
            </a:r>
          </a:p>
          <a:p>
            <a:pPr marL="214313" indent="-214313">
              <a:buFont typeface="Arial" panose="020B0604020202020204" pitchFamily="34" charset="0"/>
              <a:buChar char="•"/>
            </a:pPr>
            <a:r>
              <a:rPr lang="en-CA" sz="2100" dirty="0"/>
              <a:t>Choose an integration method</a:t>
            </a:r>
          </a:p>
          <a:p>
            <a:pPr marL="557213" lvl="1" indent="-214313">
              <a:buFont typeface="Arial" panose="020B0604020202020204" pitchFamily="34" charset="0"/>
              <a:buChar char="•"/>
            </a:pPr>
            <a:r>
              <a:rPr lang="en-CA" sz="2100" dirty="0"/>
              <a:t>Algorithm for solving the equations of motion</a:t>
            </a:r>
          </a:p>
          <a:p>
            <a:pPr marL="214313" indent="-214313">
              <a:buFont typeface="Arial" panose="020B0604020202020204" pitchFamily="34" charset="0"/>
              <a:buChar char="•"/>
            </a:pPr>
            <a:r>
              <a:rPr lang="en-CA" sz="2100" dirty="0"/>
              <a:t>Specify any cutoff values</a:t>
            </a:r>
          </a:p>
          <a:p>
            <a:pPr marL="557213" lvl="1" indent="-214313">
              <a:buFont typeface="Arial" panose="020B0604020202020204" pitchFamily="34" charset="0"/>
              <a:buChar char="•"/>
            </a:pPr>
            <a:r>
              <a:rPr lang="en-CA" sz="2100" dirty="0"/>
              <a:t>Long range interactions are quite expensive.. We can specify a certain distance beyond which we ignore them</a:t>
            </a:r>
          </a:p>
        </p:txBody>
      </p:sp>
      <p:sp>
        <p:nvSpPr>
          <p:cNvPr id="3" name="Slide Number Placeholder 2">
            <a:extLst>
              <a:ext uri="{FF2B5EF4-FFF2-40B4-BE49-F238E27FC236}">
                <a16:creationId xmlns:a16="http://schemas.microsoft.com/office/drawing/2014/main" id="{662E9F72-F6B7-FAD3-3B1D-364CEF111D15}"/>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4051244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Forces &amp; Motion</a:t>
            </a:r>
          </a:p>
        </p:txBody>
      </p:sp>
      <p:sp>
        <p:nvSpPr>
          <p:cNvPr id="5" name="TextBox 4">
            <a:extLst>
              <a:ext uri="{FF2B5EF4-FFF2-40B4-BE49-F238E27FC236}">
                <a16:creationId xmlns:a16="http://schemas.microsoft.com/office/drawing/2014/main" id="{CF073DD2-A09A-F0F2-FE41-AC5680A55C09}"/>
              </a:ext>
            </a:extLst>
          </p:cNvPr>
          <p:cNvSpPr txBox="1"/>
          <p:nvPr/>
        </p:nvSpPr>
        <p:spPr>
          <a:xfrm>
            <a:off x="574589" y="2420874"/>
            <a:ext cx="3598994" cy="2308324"/>
          </a:xfrm>
          <a:prstGeom prst="rect">
            <a:avLst/>
          </a:prstGeom>
          <a:noFill/>
        </p:spPr>
        <p:txBody>
          <a:bodyPr wrap="square" rtlCol="0">
            <a:spAutoFit/>
          </a:bodyPr>
          <a:lstStyle/>
          <a:p>
            <a:pPr marL="214313" indent="-214313">
              <a:buFont typeface="Arial" panose="020B0604020202020204" pitchFamily="34" charset="0"/>
              <a:buChar char="•"/>
            </a:pPr>
            <a:r>
              <a:rPr lang="en-CA" sz="1800" dirty="0"/>
              <a:t>Have to apply </a:t>
            </a:r>
            <a:r>
              <a:rPr lang="en-CA" sz="1800" b="1" dirty="0"/>
              <a:t>periodic boundary conditions</a:t>
            </a:r>
          </a:p>
          <a:p>
            <a:pPr marL="214313" indent="-214313">
              <a:buFont typeface="Arial" panose="020B0604020202020204" pitchFamily="34" charset="0"/>
              <a:buChar char="•"/>
            </a:pPr>
            <a:r>
              <a:rPr lang="en-CA" sz="1800" dirty="0"/>
              <a:t>Can’t actually simulate an infinite system, so we approximate it</a:t>
            </a:r>
          </a:p>
          <a:p>
            <a:pPr marL="214313" indent="-214313">
              <a:buFont typeface="Arial" panose="020B0604020202020204" pitchFamily="34" charset="0"/>
              <a:buChar char="•"/>
            </a:pPr>
            <a:r>
              <a:rPr lang="en-CA" sz="1800" dirty="0"/>
              <a:t>The part in the middle, </a:t>
            </a:r>
            <a:r>
              <a:rPr lang="en-CA" sz="1800" b="1" dirty="0"/>
              <a:t>the unit cell</a:t>
            </a:r>
            <a:r>
              <a:rPr lang="en-CA" sz="1800" dirty="0"/>
              <a:t>, is simulated, and when an atom leaves these boundaries, it reappears on the other side  </a:t>
            </a:r>
          </a:p>
        </p:txBody>
      </p:sp>
      <p:pic>
        <p:nvPicPr>
          <p:cNvPr id="4" name="Picture 3">
            <a:extLst>
              <a:ext uri="{FF2B5EF4-FFF2-40B4-BE49-F238E27FC236}">
                <a16:creationId xmlns:a16="http://schemas.microsoft.com/office/drawing/2014/main" id="{EEDEA30A-1CA6-73B5-D6C7-EDD980A0A278}"/>
              </a:ext>
            </a:extLst>
          </p:cNvPr>
          <p:cNvPicPr>
            <a:picLocks noChangeAspect="1"/>
          </p:cNvPicPr>
          <p:nvPr/>
        </p:nvPicPr>
        <p:blipFill>
          <a:blip r:embed="rId3"/>
          <a:stretch>
            <a:fillRect/>
          </a:stretch>
        </p:blipFill>
        <p:spPr>
          <a:xfrm>
            <a:off x="4680957" y="1626565"/>
            <a:ext cx="3888454" cy="3831272"/>
          </a:xfrm>
          <a:prstGeom prst="rect">
            <a:avLst/>
          </a:prstGeom>
        </p:spPr>
      </p:pic>
      <p:sp>
        <p:nvSpPr>
          <p:cNvPr id="3" name="Slide Number Placeholder 2">
            <a:extLst>
              <a:ext uri="{FF2B5EF4-FFF2-40B4-BE49-F238E27FC236}">
                <a16:creationId xmlns:a16="http://schemas.microsoft.com/office/drawing/2014/main" id="{C64B9F4C-F226-1A46-9531-0645A671A798}"/>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3377970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9873-AA04-2D23-38F1-27921038451F}"/>
              </a:ext>
            </a:extLst>
          </p:cNvPr>
          <p:cNvSpPr>
            <a:spLocks noGrp="1"/>
          </p:cNvSpPr>
          <p:nvPr>
            <p:ph type="title"/>
          </p:nvPr>
        </p:nvSpPr>
        <p:spPr/>
        <p:txBody>
          <a:bodyPr/>
          <a:lstStyle/>
          <a:p>
            <a:r>
              <a:rPr lang="en-CA" dirty="0"/>
              <a:t>Overview</a:t>
            </a:r>
          </a:p>
        </p:txBody>
      </p:sp>
      <p:sp>
        <p:nvSpPr>
          <p:cNvPr id="3" name="Content Placeholder 2">
            <a:extLst>
              <a:ext uri="{FF2B5EF4-FFF2-40B4-BE49-F238E27FC236}">
                <a16:creationId xmlns:a16="http://schemas.microsoft.com/office/drawing/2014/main" id="{867AD341-8B15-32C3-CA70-4E49A8585701}"/>
              </a:ext>
            </a:extLst>
          </p:cNvPr>
          <p:cNvSpPr>
            <a:spLocks noGrp="1"/>
          </p:cNvSpPr>
          <p:nvPr>
            <p:ph idx="1"/>
          </p:nvPr>
        </p:nvSpPr>
        <p:spPr>
          <a:xfrm>
            <a:off x="628650" y="1825627"/>
            <a:ext cx="3943350" cy="4351335"/>
          </a:xfrm>
        </p:spPr>
        <p:txBody>
          <a:bodyPr>
            <a:normAutofit fontScale="70000" lnSpcReduction="20000"/>
          </a:bodyPr>
          <a:lstStyle/>
          <a:p>
            <a:r>
              <a:rPr lang="en-CA" sz="2800" dirty="0"/>
              <a:t>About me!</a:t>
            </a:r>
          </a:p>
          <a:p>
            <a:r>
              <a:rPr lang="en-CA" sz="2800" dirty="0"/>
              <a:t>Introduction to Molecular Simulations</a:t>
            </a:r>
          </a:p>
          <a:p>
            <a:endParaRPr lang="en-CA" sz="2800" dirty="0"/>
          </a:p>
          <a:p>
            <a:r>
              <a:rPr lang="en-CA" sz="2800" dirty="0"/>
              <a:t>Molecular Dynamics (MD)</a:t>
            </a:r>
          </a:p>
          <a:p>
            <a:pPr marL="285750" indent="-285750">
              <a:buFont typeface="Arial" panose="020B0604020202020204" pitchFamily="34" charset="0"/>
              <a:buChar char="•"/>
            </a:pPr>
            <a:r>
              <a:rPr lang="en-CA" sz="2400" dirty="0"/>
              <a:t>Basics</a:t>
            </a:r>
          </a:p>
          <a:p>
            <a:pPr marL="285750" indent="-285750">
              <a:buFont typeface="Arial" panose="020B0604020202020204" pitchFamily="34" charset="0"/>
              <a:buChar char="•"/>
            </a:pPr>
            <a:r>
              <a:rPr lang="en-CA" sz="2400" dirty="0"/>
              <a:t>Hands-on Python exercises</a:t>
            </a:r>
          </a:p>
          <a:p>
            <a:pPr marL="285750" indent="-285750">
              <a:buFont typeface="Arial" panose="020B0604020202020204" pitchFamily="34" charset="0"/>
              <a:buChar char="•"/>
            </a:pPr>
            <a:endParaRPr lang="en-CA" sz="2800" dirty="0"/>
          </a:p>
          <a:p>
            <a:r>
              <a:rPr lang="en-CA" sz="2800" dirty="0"/>
              <a:t>Monte Carlo (MC)</a:t>
            </a:r>
          </a:p>
          <a:p>
            <a:pPr marL="285750" indent="-285750">
              <a:buFont typeface="Arial" panose="020B0604020202020204" pitchFamily="34" charset="0"/>
              <a:buChar char="•"/>
            </a:pPr>
            <a:r>
              <a:rPr lang="en-CA" sz="2400" dirty="0"/>
              <a:t>Basics</a:t>
            </a:r>
          </a:p>
          <a:p>
            <a:pPr marL="285750" indent="-285750">
              <a:buFont typeface="Arial" panose="020B0604020202020204" pitchFamily="34" charset="0"/>
              <a:buChar char="•"/>
            </a:pPr>
            <a:r>
              <a:rPr lang="en-CA" sz="2400" dirty="0"/>
              <a:t>Hands-on Python exercises</a:t>
            </a:r>
          </a:p>
          <a:p>
            <a:pPr marL="285750" indent="-285750">
              <a:buFont typeface="Arial" panose="020B0604020202020204" pitchFamily="34" charset="0"/>
              <a:buChar char="•"/>
            </a:pPr>
            <a:endParaRPr lang="en-CA" sz="2800" dirty="0"/>
          </a:p>
          <a:p>
            <a:r>
              <a:rPr lang="en-CA" sz="2800" dirty="0"/>
              <a:t>Analysis</a:t>
            </a:r>
          </a:p>
          <a:p>
            <a:endParaRPr lang="en-CA" dirty="0"/>
          </a:p>
        </p:txBody>
      </p:sp>
      <p:pic>
        <p:nvPicPr>
          <p:cNvPr id="4" name="Picture 3" descr="A picture containing tree, green, plant, flower&#10;&#10;Description automatically generated">
            <a:extLst>
              <a:ext uri="{FF2B5EF4-FFF2-40B4-BE49-F238E27FC236}">
                <a16:creationId xmlns:a16="http://schemas.microsoft.com/office/drawing/2014/main" id="{1CA816A1-8883-142F-6713-98483D5B0DEF}"/>
              </a:ext>
            </a:extLst>
          </p:cNvPr>
          <p:cNvPicPr>
            <a:picLocks noChangeAspect="1"/>
          </p:cNvPicPr>
          <p:nvPr/>
        </p:nvPicPr>
        <p:blipFill>
          <a:blip r:embed="rId2"/>
          <a:stretch>
            <a:fillRect/>
          </a:stretch>
        </p:blipFill>
        <p:spPr>
          <a:xfrm>
            <a:off x="4205172" y="1382827"/>
            <a:ext cx="4938828" cy="4794135"/>
          </a:xfrm>
          <a:prstGeom prst="rect">
            <a:avLst/>
          </a:prstGeom>
        </p:spPr>
      </p:pic>
    </p:spTree>
    <p:extLst>
      <p:ext uri="{BB962C8B-B14F-4D97-AF65-F5344CB8AC3E}">
        <p14:creationId xmlns:p14="http://schemas.microsoft.com/office/powerpoint/2010/main" val="1417000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Time</a:t>
            </a:r>
          </a:p>
        </p:txBody>
      </p:sp>
      <p:grpSp>
        <p:nvGrpSpPr>
          <p:cNvPr id="8" name="Group 7">
            <a:extLst>
              <a:ext uri="{FF2B5EF4-FFF2-40B4-BE49-F238E27FC236}">
                <a16:creationId xmlns:a16="http://schemas.microsoft.com/office/drawing/2014/main" id="{B4DA1D8E-90A6-DF48-BFFA-BA10832851FB}"/>
              </a:ext>
            </a:extLst>
          </p:cNvPr>
          <p:cNvGrpSpPr/>
          <p:nvPr/>
        </p:nvGrpSpPr>
        <p:grpSpPr>
          <a:xfrm>
            <a:off x="3910915" y="1295605"/>
            <a:ext cx="4643051" cy="4685870"/>
            <a:chOff x="5486401" y="363781"/>
            <a:chExt cx="6190735" cy="6247826"/>
          </a:xfrm>
        </p:grpSpPr>
        <p:pic>
          <p:nvPicPr>
            <p:cNvPr id="6" name="Picture 5">
              <a:extLst>
                <a:ext uri="{FF2B5EF4-FFF2-40B4-BE49-F238E27FC236}">
                  <a16:creationId xmlns:a16="http://schemas.microsoft.com/office/drawing/2014/main" id="{4A28B9FE-CB86-675B-DB99-534AC577E95F}"/>
                </a:ext>
              </a:extLst>
            </p:cNvPr>
            <p:cNvPicPr>
              <a:picLocks noChangeAspect="1"/>
            </p:cNvPicPr>
            <p:nvPr/>
          </p:nvPicPr>
          <p:blipFill>
            <a:blip r:embed="rId3"/>
            <a:stretch>
              <a:fillRect/>
            </a:stretch>
          </p:blipFill>
          <p:spPr>
            <a:xfrm>
              <a:off x="5486401" y="363781"/>
              <a:ext cx="6061166" cy="6130437"/>
            </a:xfrm>
            <a:prstGeom prst="rect">
              <a:avLst/>
            </a:prstGeom>
          </p:spPr>
        </p:pic>
        <p:sp>
          <p:nvSpPr>
            <p:cNvPr id="7" name="Rectangle 6">
              <a:extLst>
                <a:ext uri="{FF2B5EF4-FFF2-40B4-BE49-F238E27FC236}">
                  <a16:creationId xmlns:a16="http://schemas.microsoft.com/office/drawing/2014/main" id="{B3CE7D3C-1401-DD5A-5A9A-5EA2128A591E}"/>
                </a:ext>
              </a:extLst>
            </p:cNvPr>
            <p:cNvSpPr/>
            <p:nvPr/>
          </p:nvSpPr>
          <p:spPr>
            <a:xfrm>
              <a:off x="11022228" y="6376829"/>
              <a:ext cx="654908" cy="2347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351"/>
            </a:p>
          </p:txBody>
        </p:sp>
      </p:grpSp>
      <p:sp>
        <p:nvSpPr>
          <p:cNvPr id="9" name="TextBox 8">
            <a:extLst>
              <a:ext uri="{FF2B5EF4-FFF2-40B4-BE49-F238E27FC236}">
                <a16:creationId xmlns:a16="http://schemas.microsoft.com/office/drawing/2014/main" id="{22C88DF4-FE0D-EFB4-607E-7B0201B9E1FE}"/>
              </a:ext>
            </a:extLst>
          </p:cNvPr>
          <p:cNvSpPr txBox="1"/>
          <p:nvPr/>
        </p:nvSpPr>
        <p:spPr>
          <a:xfrm>
            <a:off x="611660" y="2877580"/>
            <a:ext cx="2743200" cy="1200329"/>
          </a:xfrm>
          <a:prstGeom prst="rect">
            <a:avLst/>
          </a:prstGeom>
          <a:noFill/>
        </p:spPr>
        <p:txBody>
          <a:bodyPr wrap="square" rtlCol="0">
            <a:spAutoFit/>
          </a:bodyPr>
          <a:lstStyle/>
          <a:p>
            <a:pPr marL="214313" indent="-214313">
              <a:buFont typeface="Arial" panose="020B0604020202020204" pitchFamily="34" charset="0"/>
              <a:buChar char="•"/>
            </a:pPr>
            <a:r>
              <a:rPr lang="en-CA" sz="1800" dirty="0"/>
              <a:t>In research, timescales are often nanoseconds and of much bigger systems</a:t>
            </a:r>
          </a:p>
        </p:txBody>
      </p:sp>
      <p:sp>
        <p:nvSpPr>
          <p:cNvPr id="3" name="Slide Number Placeholder 2">
            <a:extLst>
              <a:ext uri="{FF2B5EF4-FFF2-40B4-BE49-F238E27FC236}">
                <a16:creationId xmlns:a16="http://schemas.microsoft.com/office/drawing/2014/main" id="{9B6E851E-20C6-E37A-6C9D-98BEB2492E62}"/>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30</a:t>
            </a:fld>
            <a:endParaRPr lang="en-US" dirty="0"/>
          </a:p>
        </p:txBody>
      </p:sp>
      <p:sp>
        <p:nvSpPr>
          <p:cNvPr id="4" name="TextBox 3">
            <a:extLst>
              <a:ext uri="{FF2B5EF4-FFF2-40B4-BE49-F238E27FC236}">
                <a16:creationId xmlns:a16="http://schemas.microsoft.com/office/drawing/2014/main" id="{65CAAEAD-34C0-D358-FDD3-8410042EA138}"/>
              </a:ext>
            </a:extLst>
          </p:cNvPr>
          <p:cNvSpPr txBox="1"/>
          <p:nvPr/>
        </p:nvSpPr>
        <p:spPr>
          <a:xfrm>
            <a:off x="0" y="6585503"/>
            <a:ext cx="6210300" cy="230832"/>
          </a:xfrm>
          <a:prstGeom prst="rect">
            <a:avLst/>
          </a:prstGeom>
          <a:noFill/>
        </p:spPr>
        <p:txBody>
          <a:bodyPr wrap="square" rtlCol="0">
            <a:spAutoFit/>
          </a:bodyPr>
          <a:lstStyle/>
          <a:p>
            <a:r>
              <a:rPr lang="en-CA" sz="900" dirty="0" err="1">
                <a:solidFill>
                  <a:schemeClr val="bg1">
                    <a:lumMod val="50000"/>
                  </a:schemeClr>
                </a:solidFill>
              </a:rPr>
              <a:t>Kutzner</a:t>
            </a:r>
            <a:r>
              <a:rPr lang="en-CA" sz="900" dirty="0">
                <a:solidFill>
                  <a:schemeClr val="bg1">
                    <a:lumMod val="50000"/>
                  </a:schemeClr>
                </a:solidFill>
              </a:rPr>
              <a:t> et al. “SUPERMUC Extreme Scaling Workshop”</a:t>
            </a:r>
          </a:p>
        </p:txBody>
      </p:sp>
    </p:spTree>
    <p:extLst>
      <p:ext uri="{BB962C8B-B14F-4D97-AF65-F5344CB8AC3E}">
        <p14:creationId xmlns:p14="http://schemas.microsoft.com/office/powerpoint/2010/main" val="2963782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63690-43E6-65AA-DABF-F7C2E52E6C80}"/>
              </a:ext>
            </a:extLst>
          </p:cNvPr>
          <p:cNvSpPr>
            <a:spLocks noGrp="1"/>
          </p:cNvSpPr>
          <p:nvPr>
            <p:ph type="title"/>
          </p:nvPr>
        </p:nvSpPr>
        <p:spPr/>
        <p:txBody>
          <a:bodyPr/>
          <a:lstStyle/>
          <a:p>
            <a:r>
              <a:rPr lang="en-CA" dirty="0"/>
              <a:t>MD: Time</a:t>
            </a:r>
          </a:p>
        </p:txBody>
      </p:sp>
      <p:sp>
        <p:nvSpPr>
          <p:cNvPr id="3" name="Slide Number Placeholder 2">
            <a:extLst>
              <a:ext uri="{FF2B5EF4-FFF2-40B4-BE49-F238E27FC236}">
                <a16:creationId xmlns:a16="http://schemas.microsoft.com/office/drawing/2014/main" id="{9B6E851E-20C6-E37A-6C9D-98BEB2492E62}"/>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31</a:t>
            </a:fld>
            <a:endParaRPr lang="en-US" dirty="0"/>
          </a:p>
        </p:txBody>
      </p:sp>
      <p:pic>
        <p:nvPicPr>
          <p:cNvPr id="5" name="Picture 4">
            <a:extLst>
              <a:ext uri="{FF2B5EF4-FFF2-40B4-BE49-F238E27FC236}">
                <a16:creationId xmlns:a16="http://schemas.microsoft.com/office/drawing/2014/main" id="{4DE2E9E9-75B6-7603-6268-FEE46232732F}"/>
              </a:ext>
            </a:extLst>
          </p:cNvPr>
          <p:cNvPicPr>
            <a:picLocks noChangeAspect="1"/>
          </p:cNvPicPr>
          <p:nvPr/>
        </p:nvPicPr>
        <p:blipFill>
          <a:blip r:embed="rId3"/>
          <a:stretch>
            <a:fillRect/>
          </a:stretch>
        </p:blipFill>
        <p:spPr>
          <a:xfrm>
            <a:off x="982984" y="2420874"/>
            <a:ext cx="7145016" cy="2842758"/>
          </a:xfrm>
          <a:prstGeom prst="rect">
            <a:avLst/>
          </a:prstGeom>
        </p:spPr>
      </p:pic>
      <p:sp>
        <p:nvSpPr>
          <p:cNvPr id="10" name="TextBox 9">
            <a:extLst>
              <a:ext uri="{FF2B5EF4-FFF2-40B4-BE49-F238E27FC236}">
                <a16:creationId xmlns:a16="http://schemas.microsoft.com/office/drawing/2014/main" id="{3C4E6670-FB3C-886E-20B7-1E0C3C4754AF}"/>
              </a:ext>
            </a:extLst>
          </p:cNvPr>
          <p:cNvSpPr txBox="1"/>
          <p:nvPr/>
        </p:nvSpPr>
        <p:spPr>
          <a:xfrm>
            <a:off x="0" y="6607864"/>
            <a:ext cx="6210300" cy="230832"/>
          </a:xfrm>
          <a:prstGeom prst="rect">
            <a:avLst/>
          </a:prstGeom>
          <a:noFill/>
        </p:spPr>
        <p:txBody>
          <a:bodyPr wrap="square" rtlCol="0">
            <a:spAutoFit/>
          </a:bodyPr>
          <a:lstStyle/>
          <a:p>
            <a:r>
              <a:rPr lang="en-CA" sz="900" dirty="0">
                <a:solidFill>
                  <a:schemeClr val="bg1">
                    <a:lumMod val="50000"/>
                  </a:schemeClr>
                </a:solidFill>
              </a:rPr>
              <a:t>Erik Lindahl “Molecular Modelling of Proteins” 2013</a:t>
            </a:r>
          </a:p>
        </p:txBody>
      </p:sp>
    </p:spTree>
    <p:extLst>
      <p:ext uri="{BB962C8B-B14F-4D97-AF65-F5344CB8AC3E}">
        <p14:creationId xmlns:p14="http://schemas.microsoft.com/office/powerpoint/2010/main" val="321632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p:txBody>
          <a:bodyPr/>
          <a:lstStyle/>
          <a:p>
            <a:r>
              <a:rPr lang="en-CA" dirty="0"/>
              <a:t>Monte Carlo Molecular Simulations</a:t>
            </a:r>
          </a:p>
        </p:txBody>
      </p:sp>
    </p:spTree>
    <p:extLst>
      <p:ext uri="{BB962C8B-B14F-4D97-AF65-F5344CB8AC3E}">
        <p14:creationId xmlns:p14="http://schemas.microsoft.com/office/powerpoint/2010/main" val="4490643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Foundation: The ergodic theorem</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33</a:t>
            </a:fld>
            <a:endParaRPr lang="en-US" dirty="0"/>
          </a:p>
        </p:txBody>
      </p:sp>
      <p:cxnSp>
        <p:nvCxnSpPr>
          <p:cNvPr id="3" name="Straight Arrow Connector 2">
            <a:extLst>
              <a:ext uri="{FF2B5EF4-FFF2-40B4-BE49-F238E27FC236}">
                <a16:creationId xmlns:a16="http://schemas.microsoft.com/office/drawing/2014/main" id="{F6F10AB5-D418-B3C8-D9DE-39157F601932}"/>
              </a:ext>
            </a:extLst>
          </p:cNvPr>
          <p:cNvCxnSpPr/>
          <p:nvPr/>
        </p:nvCxnSpPr>
        <p:spPr>
          <a:xfrm flipH="1">
            <a:off x="2867851" y="2858583"/>
            <a:ext cx="735291" cy="716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A9706E7-D2F4-9DC3-3201-7C7750FC1E67}"/>
              </a:ext>
            </a:extLst>
          </p:cNvPr>
          <p:cNvCxnSpPr>
            <a:cxnSpLocks/>
          </p:cNvCxnSpPr>
          <p:nvPr/>
        </p:nvCxnSpPr>
        <p:spPr>
          <a:xfrm>
            <a:off x="5387958" y="2858583"/>
            <a:ext cx="669302" cy="71643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9D146AC-3F12-EFFE-35BD-B4A15FB6B811}"/>
              </a:ext>
            </a:extLst>
          </p:cNvPr>
          <p:cNvSpPr/>
          <p:nvPr/>
        </p:nvSpPr>
        <p:spPr>
          <a:xfrm>
            <a:off x="647842" y="3667351"/>
            <a:ext cx="3044856" cy="8012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Molecular Dynamics</a:t>
            </a:r>
          </a:p>
        </p:txBody>
      </p:sp>
      <p:sp>
        <p:nvSpPr>
          <p:cNvPr id="8" name="Rectangle 7">
            <a:extLst>
              <a:ext uri="{FF2B5EF4-FFF2-40B4-BE49-F238E27FC236}">
                <a16:creationId xmlns:a16="http://schemas.microsoft.com/office/drawing/2014/main" id="{3BB16D1A-745E-277C-F149-0F4C5212E8F7}"/>
              </a:ext>
            </a:extLst>
          </p:cNvPr>
          <p:cNvSpPr/>
          <p:nvPr/>
        </p:nvSpPr>
        <p:spPr>
          <a:xfrm>
            <a:off x="5298401" y="3667351"/>
            <a:ext cx="3044856" cy="801278"/>
          </a:xfrm>
          <a:prstGeom prst="rect">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400" b="1" dirty="0">
                <a:solidFill>
                  <a:schemeClr val="tx1"/>
                </a:solidFill>
              </a:rPr>
              <a:t>Monte Carlo</a:t>
            </a:r>
          </a:p>
        </p:txBody>
      </p:sp>
      <p:sp>
        <p:nvSpPr>
          <p:cNvPr id="9" name="TextBox 8">
            <a:extLst>
              <a:ext uri="{FF2B5EF4-FFF2-40B4-BE49-F238E27FC236}">
                <a16:creationId xmlns:a16="http://schemas.microsoft.com/office/drawing/2014/main" id="{D359192F-46FE-C622-8FCC-CCA26D5F4DE6}"/>
              </a:ext>
            </a:extLst>
          </p:cNvPr>
          <p:cNvSpPr txBox="1"/>
          <p:nvPr/>
        </p:nvSpPr>
        <p:spPr>
          <a:xfrm>
            <a:off x="1654780" y="2131538"/>
            <a:ext cx="6047298" cy="523220"/>
          </a:xfrm>
          <a:prstGeom prst="rect">
            <a:avLst/>
          </a:prstGeom>
          <a:noFill/>
        </p:spPr>
        <p:txBody>
          <a:bodyPr wrap="square" rtlCol="0">
            <a:spAutoFit/>
          </a:bodyPr>
          <a:lstStyle/>
          <a:p>
            <a:pPr algn="ctr"/>
            <a:r>
              <a:rPr lang="en-CA" sz="2800" dirty="0"/>
              <a:t>Time average = ensemble average</a:t>
            </a:r>
          </a:p>
        </p:txBody>
      </p:sp>
    </p:spTree>
    <p:extLst>
      <p:ext uri="{BB962C8B-B14F-4D97-AF65-F5344CB8AC3E}">
        <p14:creationId xmlns:p14="http://schemas.microsoft.com/office/powerpoint/2010/main" val="1638885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The monte </a:t>
            </a:r>
            <a:r>
              <a:rPr lang="en-CA" dirty="0" err="1"/>
              <a:t>carlo</a:t>
            </a:r>
            <a:r>
              <a:rPr lang="en-CA" dirty="0"/>
              <a:t> method</a:t>
            </a:r>
          </a:p>
        </p:txBody>
      </p:sp>
      <p:sp>
        <p:nvSpPr>
          <p:cNvPr id="8" name="TextBox 7">
            <a:extLst>
              <a:ext uri="{FF2B5EF4-FFF2-40B4-BE49-F238E27FC236}">
                <a16:creationId xmlns:a16="http://schemas.microsoft.com/office/drawing/2014/main" id="{15FFFE81-E071-5FDB-73DB-A59ABA6C21C1}"/>
              </a:ext>
            </a:extLst>
          </p:cNvPr>
          <p:cNvSpPr txBox="1"/>
          <p:nvPr/>
        </p:nvSpPr>
        <p:spPr>
          <a:xfrm>
            <a:off x="611659" y="2581018"/>
            <a:ext cx="8081320" cy="1477328"/>
          </a:xfrm>
          <a:prstGeom prst="rect">
            <a:avLst/>
          </a:prstGeom>
          <a:noFill/>
        </p:spPr>
        <p:txBody>
          <a:bodyPr wrap="square" rtlCol="0">
            <a:spAutoFit/>
          </a:bodyPr>
          <a:lstStyle/>
          <a:p>
            <a:pPr marL="214313" indent="-214313">
              <a:buFont typeface="Arial" panose="020B0604020202020204" pitchFamily="34" charset="0"/>
              <a:buChar char="•"/>
            </a:pPr>
            <a:r>
              <a:rPr lang="en-CA" sz="1800" dirty="0"/>
              <a:t>Instead of dynamics (a time average),we generate many states according to a Boltzmann distribution</a:t>
            </a:r>
          </a:p>
          <a:p>
            <a:pPr marL="214313" indent="-214313">
              <a:buFont typeface="Arial" panose="020B0604020202020204" pitchFamily="34" charset="0"/>
              <a:buChar char="•"/>
            </a:pPr>
            <a:endParaRPr lang="en-CA" sz="1800" dirty="0"/>
          </a:p>
          <a:p>
            <a:pPr marL="214313" indent="-214313">
              <a:buFont typeface="Arial" panose="020B0604020202020204" pitchFamily="34" charset="0"/>
              <a:buChar char="•"/>
            </a:pPr>
            <a:r>
              <a:rPr lang="en-CA" sz="1800" dirty="0"/>
              <a:t>MD: uses forces to explore the energy landscape</a:t>
            </a:r>
          </a:p>
          <a:p>
            <a:pPr marL="214313" indent="-214313">
              <a:buFont typeface="Arial" panose="020B0604020202020204" pitchFamily="34" charset="0"/>
              <a:buChar char="•"/>
            </a:pPr>
            <a:r>
              <a:rPr lang="en-CA" sz="1800" dirty="0"/>
              <a:t>MC: randomly explores the energy landscape</a:t>
            </a:r>
          </a:p>
        </p:txBody>
      </p:sp>
      <p:pic>
        <p:nvPicPr>
          <p:cNvPr id="10" name="Picture 9" descr="A group of grey spheres with red dots&#10;&#10;Description automatically generated">
            <a:extLst>
              <a:ext uri="{FF2B5EF4-FFF2-40B4-BE49-F238E27FC236}">
                <a16:creationId xmlns:a16="http://schemas.microsoft.com/office/drawing/2014/main" id="{8CEE6BF1-5C14-699B-BEF6-932128A575DC}"/>
              </a:ext>
            </a:extLst>
          </p:cNvPr>
          <p:cNvPicPr>
            <a:picLocks noChangeAspect="1"/>
          </p:cNvPicPr>
          <p:nvPr/>
        </p:nvPicPr>
        <p:blipFill>
          <a:blip r:embed="rId2"/>
          <a:stretch>
            <a:fillRect/>
          </a:stretch>
        </p:blipFill>
        <p:spPr>
          <a:xfrm>
            <a:off x="3053987" y="4035262"/>
            <a:ext cx="3196663" cy="1844405"/>
          </a:xfrm>
          <a:prstGeom prst="rect">
            <a:avLst/>
          </a:prstGeom>
        </p:spPr>
      </p:pic>
      <p:sp>
        <p:nvSpPr>
          <p:cNvPr id="3" name="Slide Number Placeholder 2">
            <a:extLst>
              <a:ext uri="{FF2B5EF4-FFF2-40B4-BE49-F238E27FC236}">
                <a16:creationId xmlns:a16="http://schemas.microsoft.com/office/drawing/2014/main" id="{BCA44B09-C056-11B3-79DB-AF8FB2C9DFE4}"/>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23117681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Boltzmann distribution</a:t>
            </a:r>
          </a:p>
        </p:txBody>
      </p:sp>
      <p:sp>
        <p:nvSpPr>
          <p:cNvPr id="8" name="TextBox 7">
            <a:extLst>
              <a:ext uri="{FF2B5EF4-FFF2-40B4-BE49-F238E27FC236}">
                <a16:creationId xmlns:a16="http://schemas.microsoft.com/office/drawing/2014/main" id="{15FFFE81-E071-5FDB-73DB-A59ABA6C21C1}"/>
              </a:ext>
            </a:extLst>
          </p:cNvPr>
          <p:cNvSpPr txBox="1"/>
          <p:nvPr/>
        </p:nvSpPr>
        <p:spPr>
          <a:xfrm>
            <a:off x="611659" y="2581018"/>
            <a:ext cx="8081320" cy="2308324"/>
          </a:xfrm>
          <a:prstGeom prst="rect">
            <a:avLst/>
          </a:prstGeom>
          <a:noFill/>
        </p:spPr>
        <p:txBody>
          <a:bodyPr wrap="square" rtlCol="0">
            <a:spAutoFit/>
          </a:bodyPr>
          <a:lstStyle/>
          <a:p>
            <a:pPr marL="214313" indent="-214313">
              <a:buFont typeface="Arial" panose="020B0604020202020204" pitchFamily="34" charset="0"/>
              <a:buChar char="•"/>
            </a:pPr>
            <a:r>
              <a:rPr lang="en-CA" sz="1800" dirty="0"/>
              <a:t>A probability distribution (like normal or uniform distributions) that describes the probability of the system being in a certain state as a function of energy and temperature</a:t>
            </a:r>
          </a:p>
          <a:p>
            <a:pPr marL="214313" indent="-214313">
              <a:buFont typeface="Arial" panose="020B0604020202020204" pitchFamily="34" charset="0"/>
              <a:buChar char="•"/>
            </a:pPr>
            <a:endParaRPr lang="en-CA" sz="1800" dirty="0"/>
          </a:p>
          <a:p>
            <a:pPr marL="214313" indent="-214313">
              <a:buFont typeface="Arial" panose="020B0604020202020204" pitchFamily="34" charset="0"/>
              <a:buChar char="•"/>
            </a:pPr>
            <a:endParaRPr lang="en-CA" sz="1800" dirty="0"/>
          </a:p>
          <a:p>
            <a:pPr marL="214313" indent="-214313">
              <a:buFont typeface="Arial" panose="020B0604020202020204" pitchFamily="34" charset="0"/>
              <a:buChar char="•"/>
            </a:pPr>
            <a:endParaRPr lang="en-CA" sz="1800" dirty="0"/>
          </a:p>
          <a:p>
            <a:pPr marL="214313" indent="-214313">
              <a:buFont typeface="Arial" panose="020B0604020202020204" pitchFamily="34" charset="0"/>
              <a:buChar char="•"/>
            </a:pPr>
            <a:endParaRPr lang="en-CA" sz="1800" dirty="0"/>
          </a:p>
          <a:p>
            <a:pPr marL="214313" indent="-214313">
              <a:buFont typeface="Arial" panose="020B0604020202020204" pitchFamily="34" charset="0"/>
              <a:buChar char="•"/>
            </a:pPr>
            <a:r>
              <a:rPr lang="en-CA" sz="1800" dirty="0"/>
              <a:t>States with lower energy </a:t>
            </a:r>
            <a:r>
              <a:rPr lang="en-CA" sz="1800" dirty="0">
                <a:sym typeface="Wingdings" panose="05000000000000000000" pitchFamily="2" charset="2"/>
              </a:rPr>
              <a:t> higher probability of being occupied</a:t>
            </a:r>
            <a:endParaRPr lang="en-CA" sz="1800"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E5A6365-F156-37F8-1F0E-DF120E44D12A}"/>
                  </a:ext>
                </a:extLst>
              </p:cNvPr>
              <p:cNvSpPr txBox="1"/>
              <p:nvPr/>
            </p:nvSpPr>
            <p:spPr>
              <a:xfrm>
                <a:off x="3496393" y="3481264"/>
                <a:ext cx="2138855" cy="5714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100" i="1">
                              <a:latin typeface="Cambria Math" panose="02040503050406030204" pitchFamily="18" charset="0"/>
                            </a:rPr>
                          </m:ctrlPr>
                        </m:sSubPr>
                        <m:e>
                          <m:r>
                            <a:rPr lang="en-CA" sz="2100" i="1">
                              <a:latin typeface="Cambria Math" panose="02040503050406030204" pitchFamily="18" charset="0"/>
                            </a:rPr>
                            <m:t>𝑝</m:t>
                          </m:r>
                        </m:e>
                        <m:sub>
                          <m:r>
                            <a:rPr lang="en-CA" sz="2100" i="1">
                              <a:latin typeface="Cambria Math" panose="02040503050406030204" pitchFamily="18" charset="0"/>
                            </a:rPr>
                            <m:t>𝑖</m:t>
                          </m:r>
                        </m:sub>
                      </m:sSub>
                      <m:r>
                        <a:rPr lang="en-CA" sz="2100" i="1">
                          <a:latin typeface="Cambria Math" panose="02040503050406030204" pitchFamily="18" charset="0"/>
                          <a:ea typeface="Cambria Math" panose="02040503050406030204" pitchFamily="18" charset="0"/>
                        </a:rPr>
                        <m:t>∝</m:t>
                      </m:r>
                      <m:func>
                        <m:funcPr>
                          <m:ctrlPr>
                            <a:rPr lang="en-CA" sz="2100" i="1">
                              <a:latin typeface="Cambria Math" panose="02040503050406030204" pitchFamily="18" charset="0"/>
                              <a:ea typeface="Cambria Math" panose="02040503050406030204" pitchFamily="18" charset="0"/>
                            </a:rPr>
                          </m:ctrlPr>
                        </m:funcPr>
                        <m:fName>
                          <m:r>
                            <m:rPr>
                              <m:sty m:val="p"/>
                            </m:rPr>
                            <a:rPr lang="en-CA" sz="2100">
                              <a:latin typeface="Cambria Math" panose="02040503050406030204" pitchFamily="18" charset="0"/>
                              <a:ea typeface="Cambria Math" panose="02040503050406030204" pitchFamily="18" charset="0"/>
                            </a:rPr>
                            <m:t>exp</m:t>
                          </m:r>
                        </m:fName>
                        <m:e>
                          <m:d>
                            <m:dPr>
                              <m:ctrlPr>
                                <a:rPr lang="en-CA" sz="2100" i="1">
                                  <a:latin typeface="Cambria Math" panose="02040503050406030204" pitchFamily="18" charset="0"/>
                                  <a:ea typeface="Cambria Math" panose="02040503050406030204" pitchFamily="18" charset="0"/>
                                </a:rPr>
                              </m:ctrlPr>
                            </m:dPr>
                            <m:e>
                              <m:f>
                                <m:fPr>
                                  <m:ctrlPr>
                                    <a:rPr lang="en-CA" sz="2100" i="1">
                                      <a:latin typeface="Cambria Math" panose="02040503050406030204" pitchFamily="18" charset="0"/>
                                      <a:ea typeface="Cambria Math" panose="02040503050406030204" pitchFamily="18" charset="0"/>
                                    </a:rPr>
                                  </m:ctrlPr>
                                </m:fPr>
                                <m:num>
                                  <m:sSub>
                                    <m:sSubPr>
                                      <m:ctrlPr>
                                        <a:rPr lang="en-CA" sz="2100" i="1">
                                          <a:latin typeface="Cambria Math" panose="02040503050406030204" pitchFamily="18" charset="0"/>
                                          <a:ea typeface="Cambria Math" panose="02040503050406030204" pitchFamily="18" charset="0"/>
                                        </a:rPr>
                                      </m:ctrlPr>
                                    </m:sSubPr>
                                    <m:e>
                                      <m:r>
                                        <a:rPr lang="en-CA" sz="2100" i="1">
                                          <a:latin typeface="Cambria Math" panose="02040503050406030204" pitchFamily="18" charset="0"/>
                                          <a:ea typeface="Cambria Math" panose="02040503050406030204" pitchFamily="18" charset="0"/>
                                        </a:rPr>
                                        <m:t>𝜀</m:t>
                                      </m:r>
                                    </m:e>
                                    <m:sub>
                                      <m:r>
                                        <a:rPr lang="en-CA" sz="2100" i="1">
                                          <a:latin typeface="Cambria Math" panose="02040503050406030204" pitchFamily="18" charset="0"/>
                                          <a:ea typeface="Cambria Math" panose="02040503050406030204" pitchFamily="18" charset="0"/>
                                        </a:rPr>
                                        <m:t>𝑗</m:t>
                                      </m:r>
                                    </m:sub>
                                  </m:sSub>
                                  <m:r>
                                    <a:rPr lang="en-CA" sz="2100" i="1">
                                      <a:latin typeface="Cambria Math" panose="02040503050406030204" pitchFamily="18" charset="0"/>
                                      <a:ea typeface="Cambria Math" panose="02040503050406030204" pitchFamily="18" charset="0"/>
                                    </a:rPr>
                                    <m:t>− </m:t>
                                  </m:r>
                                  <m:sSub>
                                    <m:sSubPr>
                                      <m:ctrlPr>
                                        <a:rPr lang="en-CA" sz="2100" i="1">
                                          <a:latin typeface="Cambria Math" panose="02040503050406030204" pitchFamily="18" charset="0"/>
                                          <a:ea typeface="Cambria Math" panose="02040503050406030204" pitchFamily="18" charset="0"/>
                                        </a:rPr>
                                      </m:ctrlPr>
                                    </m:sSubPr>
                                    <m:e>
                                      <m:r>
                                        <a:rPr lang="en-CA" sz="2100" i="1">
                                          <a:latin typeface="Cambria Math" panose="02040503050406030204" pitchFamily="18" charset="0"/>
                                          <a:ea typeface="Cambria Math" panose="02040503050406030204" pitchFamily="18" charset="0"/>
                                        </a:rPr>
                                        <m:t>𝜀</m:t>
                                      </m:r>
                                    </m:e>
                                    <m:sub>
                                      <m:r>
                                        <a:rPr lang="en-CA" sz="2100" i="1">
                                          <a:latin typeface="Cambria Math" panose="02040503050406030204" pitchFamily="18" charset="0"/>
                                          <a:ea typeface="Cambria Math" panose="02040503050406030204" pitchFamily="18" charset="0"/>
                                        </a:rPr>
                                        <m:t>𝑖</m:t>
                                      </m:r>
                                    </m:sub>
                                  </m:sSub>
                                </m:num>
                                <m:den>
                                  <m:r>
                                    <a:rPr lang="en-CA" sz="2100" i="1">
                                      <a:latin typeface="Cambria Math" panose="02040503050406030204" pitchFamily="18" charset="0"/>
                                      <a:ea typeface="Cambria Math" panose="02040503050406030204" pitchFamily="18" charset="0"/>
                                    </a:rPr>
                                    <m:t>𝑘𝑇</m:t>
                                  </m:r>
                                </m:den>
                              </m:f>
                            </m:e>
                          </m:d>
                        </m:e>
                      </m:func>
                    </m:oMath>
                  </m:oMathPara>
                </a14:m>
                <a:endParaRPr lang="en-CA" sz="2100" dirty="0"/>
              </a:p>
            </p:txBody>
          </p:sp>
        </mc:Choice>
        <mc:Fallback xmlns="">
          <p:sp>
            <p:nvSpPr>
              <p:cNvPr id="3" name="TextBox 2">
                <a:extLst>
                  <a:ext uri="{FF2B5EF4-FFF2-40B4-BE49-F238E27FC236}">
                    <a16:creationId xmlns:a16="http://schemas.microsoft.com/office/drawing/2014/main" id="{1E5A6365-F156-37F8-1F0E-DF120E44D12A}"/>
                  </a:ext>
                </a:extLst>
              </p:cNvPr>
              <p:cNvSpPr txBox="1">
                <a:spLocks noRot="1" noChangeAspect="1" noMove="1" noResize="1" noEditPoints="1" noAdjustHandles="1" noChangeArrowheads="1" noChangeShapeType="1" noTextEdit="1"/>
              </p:cNvSpPr>
              <p:nvPr/>
            </p:nvSpPr>
            <p:spPr>
              <a:xfrm>
                <a:off x="3496393" y="3481264"/>
                <a:ext cx="2138855" cy="571438"/>
              </a:xfrm>
              <a:prstGeom prst="rect">
                <a:avLst/>
              </a:prstGeom>
              <a:blipFill>
                <a:blip r:embed="rId2"/>
                <a:stretch>
                  <a:fillRect/>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419E21B6-F259-15A7-47D8-EF73A365942F}"/>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35</a:t>
            </a:fld>
            <a:endParaRPr lang="en-US" dirty="0"/>
          </a:p>
        </p:txBody>
      </p:sp>
    </p:spTree>
    <p:extLst>
      <p:ext uri="{BB962C8B-B14F-4D97-AF65-F5344CB8AC3E}">
        <p14:creationId xmlns:p14="http://schemas.microsoft.com/office/powerpoint/2010/main" val="1345504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a:t>Ensembles</a:t>
            </a:r>
            <a:endParaRPr lang="en-CA" dirty="0"/>
          </a:p>
        </p:txBody>
      </p:sp>
      <p:pic>
        <p:nvPicPr>
          <p:cNvPr id="4" name="Picture 3">
            <a:extLst>
              <a:ext uri="{FF2B5EF4-FFF2-40B4-BE49-F238E27FC236}">
                <a16:creationId xmlns:a16="http://schemas.microsoft.com/office/drawing/2014/main" id="{D1E68022-65D6-42B4-3146-C5F04B359039}"/>
              </a:ext>
            </a:extLst>
          </p:cNvPr>
          <p:cNvPicPr>
            <a:picLocks noChangeAspect="1"/>
          </p:cNvPicPr>
          <p:nvPr/>
        </p:nvPicPr>
        <p:blipFill>
          <a:blip r:embed="rId3"/>
          <a:stretch>
            <a:fillRect/>
          </a:stretch>
        </p:blipFill>
        <p:spPr>
          <a:xfrm>
            <a:off x="186271" y="2320907"/>
            <a:ext cx="8771458" cy="2939056"/>
          </a:xfrm>
          <a:prstGeom prst="rect">
            <a:avLst/>
          </a:prstGeom>
        </p:spPr>
      </p:pic>
      <p:sp>
        <p:nvSpPr>
          <p:cNvPr id="5" name="TextBox 4">
            <a:extLst>
              <a:ext uri="{FF2B5EF4-FFF2-40B4-BE49-F238E27FC236}">
                <a16:creationId xmlns:a16="http://schemas.microsoft.com/office/drawing/2014/main" id="{462C06F2-3A2B-0372-B7CA-6C0FD6FAA496}"/>
              </a:ext>
            </a:extLst>
          </p:cNvPr>
          <p:cNvSpPr txBox="1"/>
          <p:nvPr/>
        </p:nvSpPr>
        <p:spPr>
          <a:xfrm>
            <a:off x="647184" y="5481766"/>
            <a:ext cx="7849630" cy="415498"/>
          </a:xfrm>
          <a:prstGeom prst="rect">
            <a:avLst/>
          </a:prstGeom>
          <a:noFill/>
        </p:spPr>
        <p:txBody>
          <a:bodyPr wrap="square" rtlCol="0">
            <a:spAutoFit/>
          </a:bodyPr>
          <a:lstStyle/>
          <a:p>
            <a:pPr algn="ctr"/>
            <a:r>
              <a:rPr lang="en-CA" sz="2100" dirty="0"/>
              <a:t>* Also applies to MD!</a:t>
            </a:r>
          </a:p>
        </p:txBody>
      </p:sp>
      <p:sp>
        <p:nvSpPr>
          <p:cNvPr id="3" name="Slide Number Placeholder 2">
            <a:extLst>
              <a:ext uri="{FF2B5EF4-FFF2-40B4-BE49-F238E27FC236}">
                <a16:creationId xmlns:a16="http://schemas.microsoft.com/office/drawing/2014/main" id="{D485D4E5-FAB7-CD1B-765F-1EBE82AB0B2A}"/>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3123582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Monte </a:t>
            </a:r>
            <a:r>
              <a:rPr lang="en-CA" dirty="0" err="1"/>
              <a:t>carlo</a:t>
            </a:r>
            <a:r>
              <a:rPr lang="en-CA" dirty="0"/>
              <a:t> for molecular simulations</a:t>
            </a:r>
          </a:p>
        </p:txBody>
      </p:sp>
      <p:sp>
        <p:nvSpPr>
          <p:cNvPr id="6" name="TextBox 5">
            <a:extLst>
              <a:ext uri="{FF2B5EF4-FFF2-40B4-BE49-F238E27FC236}">
                <a16:creationId xmlns:a16="http://schemas.microsoft.com/office/drawing/2014/main" id="{16BCAA7D-F0CA-66C4-3A29-FBA3A5A96649}"/>
              </a:ext>
            </a:extLst>
          </p:cNvPr>
          <p:cNvSpPr txBox="1"/>
          <p:nvPr/>
        </p:nvSpPr>
        <p:spPr>
          <a:xfrm>
            <a:off x="572471" y="2662043"/>
            <a:ext cx="7862869" cy="1477328"/>
          </a:xfrm>
          <a:prstGeom prst="rect">
            <a:avLst/>
          </a:prstGeom>
          <a:noFill/>
        </p:spPr>
        <p:txBody>
          <a:bodyPr wrap="square" rtlCol="0">
            <a:spAutoFit/>
          </a:bodyPr>
          <a:lstStyle/>
          <a:p>
            <a:pPr marL="214313" indent="-214313">
              <a:buFont typeface="Arial" panose="020B0604020202020204" pitchFamily="34" charset="0"/>
              <a:buChar char="•"/>
            </a:pPr>
            <a:r>
              <a:rPr lang="en-CA" sz="1800" dirty="0"/>
              <a:t>Since they don’t consider evolution over time, not applicable to every single situation</a:t>
            </a:r>
          </a:p>
          <a:p>
            <a:pPr marL="214313" indent="-214313">
              <a:buFont typeface="Arial" panose="020B0604020202020204" pitchFamily="34" charset="0"/>
              <a:buChar char="•"/>
            </a:pPr>
            <a:r>
              <a:rPr lang="en-CA" sz="1800" dirty="0"/>
              <a:t>BUT chemical/physical/thermodynamic properties might be much more efficiently or accurately calculated in MC than in MD </a:t>
            </a:r>
          </a:p>
          <a:p>
            <a:pPr marL="214313" indent="-214313">
              <a:buFont typeface="Arial" panose="020B0604020202020204" pitchFamily="34" charset="0"/>
              <a:buChar char="•"/>
            </a:pPr>
            <a:r>
              <a:rPr lang="en-CA" sz="1800" dirty="0"/>
              <a:t>Useful for simulations of liquids, gases, solvation processes, lattices, etc.</a:t>
            </a:r>
          </a:p>
        </p:txBody>
      </p:sp>
      <p:sp>
        <p:nvSpPr>
          <p:cNvPr id="7" name="Slide Number Placeholder 6">
            <a:extLst>
              <a:ext uri="{FF2B5EF4-FFF2-40B4-BE49-F238E27FC236}">
                <a16:creationId xmlns:a16="http://schemas.microsoft.com/office/drawing/2014/main" id="{09BE5B46-34E7-87EA-1F48-64148376583B}"/>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957894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Monte </a:t>
            </a:r>
            <a:r>
              <a:rPr lang="en-CA" dirty="0" err="1"/>
              <a:t>carlo</a:t>
            </a:r>
            <a:r>
              <a:rPr lang="en-CA" dirty="0"/>
              <a:t> for molecular simulations</a:t>
            </a:r>
          </a:p>
        </p:txBody>
      </p:sp>
      <p:sp>
        <p:nvSpPr>
          <p:cNvPr id="3" name="TextBox 2">
            <a:extLst>
              <a:ext uri="{FF2B5EF4-FFF2-40B4-BE49-F238E27FC236}">
                <a16:creationId xmlns:a16="http://schemas.microsoft.com/office/drawing/2014/main" id="{8506CBCA-3E3A-88E4-5A66-2FEBE9452D35}"/>
              </a:ext>
            </a:extLst>
          </p:cNvPr>
          <p:cNvSpPr txBox="1"/>
          <p:nvPr/>
        </p:nvSpPr>
        <p:spPr>
          <a:xfrm>
            <a:off x="2700746" y="2224666"/>
            <a:ext cx="3742508" cy="415498"/>
          </a:xfrm>
          <a:prstGeom prst="rect">
            <a:avLst/>
          </a:prstGeom>
          <a:noFill/>
        </p:spPr>
        <p:txBody>
          <a:bodyPr wrap="square" rtlCol="0">
            <a:spAutoFit/>
          </a:bodyPr>
          <a:lstStyle/>
          <a:p>
            <a:pPr algn="ctr"/>
            <a:r>
              <a:rPr lang="en-CA" sz="2100" dirty="0"/>
              <a:t>The Metropolis algorithm</a:t>
            </a:r>
          </a:p>
        </p:txBody>
      </p:sp>
      <p:sp>
        <p:nvSpPr>
          <p:cNvPr id="4" name="TextBox 3">
            <a:extLst>
              <a:ext uri="{FF2B5EF4-FFF2-40B4-BE49-F238E27FC236}">
                <a16:creationId xmlns:a16="http://schemas.microsoft.com/office/drawing/2014/main" id="{8FBA47B4-5A3B-8458-F0EE-E64CE7ED2608}"/>
              </a:ext>
            </a:extLst>
          </p:cNvPr>
          <p:cNvSpPr txBox="1"/>
          <p:nvPr/>
        </p:nvSpPr>
        <p:spPr>
          <a:xfrm>
            <a:off x="313509" y="2748099"/>
            <a:ext cx="8533312" cy="3278077"/>
          </a:xfrm>
          <a:prstGeom prst="rect">
            <a:avLst/>
          </a:prstGeom>
          <a:noFill/>
        </p:spPr>
        <p:txBody>
          <a:bodyPr wrap="square" rtlCol="0">
            <a:spAutoFit/>
          </a:bodyPr>
          <a:lstStyle/>
          <a:p>
            <a:r>
              <a:rPr lang="en-CA" sz="1800" dirty="0"/>
              <a:t>1. Specify the initial coordinates.</a:t>
            </a:r>
          </a:p>
          <a:p>
            <a:r>
              <a:rPr lang="en-CA" sz="1800" dirty="0"/>
              <a:t>2. Pick a particle at random to move &amp; move it, generating a new set of coordinates</a:t>
            </a:r>
          </a:p>
          <a:p>
            <a:r>
              <a:rPr lang="en-CA" sz="1800" dirty="0"/>
              <a:t>3. Calculate the change in potential energy between the configurations</a:t>
            </a:r>
          </a:p>
          <a:p>
            <a:r>
              <a:rPr lang="en-CA" sz="1800" dirty="0"/>
              <a:t>4. a) If the change is negative (i.e., energy decreased) accept the new configuration &amp; go to step 2 again</a:t>
            </a:r>
          </a:p>
          <a:p>
            <a:r>
              <a:rPr lang="en-CA" sz="1800" dirty="0"/>
              <a:t>    b) If the change is positive (i.e., energy increased) run a probability test:</a:t>
            </a:r>
          </a:p>
          <a:p>
            <a:r>
              <a:rPr lang="en-CA" sz="1800" dirty="0"/>
              <a:t>	</a:t>
            </a:r>
            <a:r>
              <a:rPr lang="en-CA" sz="1800" dirty="0" err="1"/>
              <a:t>i</a:t>
            </a:r>
            <a:r>
              <a:rPr lang="en-CA" sz="1800" dirty="0"/>
              <a:t>) Pick a random number</a:t>
            </a:r>
          </a:p>
          <a:p>
            <a:r>
              <a:rPr lang="en-CA" sz="1800" dirty="0"/>
              <a:t>	   ii) If this number is less than the Boltzmann probability, accept the move</a:t>
            </a:r>
          </a:p>
          <a:p>
            <a:r>
              <a:rPr lang="en-CA" sz="1800" dirty="0"/>
              <a:t>	   iii) If this number is more than the Boltzmann probability, reject the move</a:t>
            </a:r>
          </a:p>
          <a:p>
            <a:r>
              <a:rPr lang="en-CA" sz="1800" dirty="0"/>
              <a:t>	iv) Go to step 2 again</a:t>
            </a:r>
          </a:p>
          <a:p>
            <a:endParaRPr lang="en-CA" sz="1351" dirty="0"/>
          </a:p>
          <a:p>
            <a:endParaRPr lang="en-CA" sz="1351" dirty="0"/>
          </a:p>
        </p:txBody>
      </p:sp>
      <p:sp>
        <p:nvSpPr>
          <p:cNvPr id="5" name="Slide Number Placeholder 4">
            <a:extLst>
              <a:ext uri="{FF2B5EF4-FFF2-40B4-BE49-F238E27FC236}">
                <a16:creationId xmlns:a16="http://schemas.microsoft.com/office/drawing/2014/main" id="{BDB1E670-AF47-A4F2-9865-AF01E2035DCB}"/>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40273676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p:txBody>
          <a:bodyPr/>
          <a:lstStyle/>
          <a:p>
            <a:r>
              <a:rPr lang="en-CA" dirty="0"/>
              <a:t>Other analysis</a:t>
            </a:r>
          </a:p>
        </p:txBody>
      </p:sp>
    </p:spTree>
    <p:extLst>
      <p:ext uri="{BB962C8B-B14F-4D97-AF65-F5344CB8AC3E}">
        <p14:creationId xmlns:p14="http://schemas.microsoft.com/office/powerpoint/2010/main" val="244532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5C165F-BC2D-0A42-B582-A27AE4DBB9CF}"/>
              </a:ext>
            </a:extLst>
          </p:cNvPr>
          <p:cNvSpPr>
            <a:spLocks noGrp="1"/>
          </p:cNvSpPr>
          <p:nvPr>
            <p:ph type="title"/>
          </p:nvPr>
        </p:nvSpPr>
        <p:spPr/>
        <p:txBody>
          <a:bodyPr/>
          <a:lstStyle/>
          <a:p>
            <a:r>
              <a:rPr lang="en-CA" dirty="0"/>
              <a:t>Intro to Molecular Simulations</a:t>
            </a:r>
          </a:p>
        </p:txBody>
      </p:sp>
    </p:spTree>
    <p:extLst>
      <p:ext uri="{BB962C8B-B14F-4D97-AF65-F5344CB8AC3E}">
        <p14:creationId xmlns:p14="http://schemas.microsoft.com/office/powerpoint/2010/main" val="23892750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Machine learning</a:t>
            </a:r>
          </a:p>
        </p:txBody>
      </p:sp>
      <p:pic>
        <p:nvPicPr>
          <p:cNvPr id="4" name="Picture 3" descr="A diagram of a puzzle&#10;&#10;Description automatically generated with medium confidence">
            <a:extLst>
              <a:ext uri="{FF2B5EF4-FFF2-40B4-BE49-F238E27FC236}">
                <a16:creationId xmlns:a16="http://schemas.microsoft.com/office/drawing/2014/main" id="{CEFF2D16-3632-239F-BD1E-35C82472D3FC}"/>
              </a:ext>
            </a:extLst>
          </p:cNvPr>
          <p:cNvPicPr>
            <a:picLocks noChangeAspect="1"/>
          </p:cNvPicPr>
          <p:nvPr/>
        </p:nvPicPr>
        <p:blipFill>
          <a:blip r:embed="rId3"/>
          <a:stretch>
            <a:fillRect/>
          </a:stretch>
        </p:blipFill>
        <p:spPr>
          <a:xfrm>
            <a:off x="3989274" y="1398921"/>
            <a:ext cx="4710589" cy="4737584"/>
          </a:xfrm>
          <a:prstGeom prst="rect">
            <a:avLst/>
          </a:prstGeom>
        </p:spPr>
      </p:pic>
      <p:sp>
        <p:nvSpPr>
          <p:cNvPr id="5" name="TextBox 4">
            <a:extLst>
              <a:ext uri="{FF2B5EF4-FFF2-40B4-BE49-F238E27FC236}">
                <a16:creationId xmlns:a16="http://schemas.microsoft.com/office/drawing/2014/main" id="{6C336661-DD82-9A87-8394-4E0B350B9C6A}"/>
              </a:ext>
            </a:extLst>
          </p:cNvPr>
          <p:cNvSpPr txBox="1"/>
          <p:nvPr/>
        </p:nvSpPr>
        <p:spPr>
          <a:xfrm>
            <a:off x="685800" y="3075216"/>
            <a:ext cx="2939143" cy="1384995"/>
          </a:xfrm>
          <a:prstGeom prst="rect">
            <a:avLst/>
          </a:prstGeom>
          <a:noFill/>
        </p:spPr>
        <p:txBody>
          <a:bodyPr wrap="square" rtlCol="0">
            <a:spAutoFit/>
          </a:bodyPr>
          <a:lstStyle/>
          <a:p>
            <a:pPr algn="ctr"/>
            <a:r>
              <a:rPr lang="en-CA" sz="2100" dirty="0"/>
              <a:t>Useful for dealing with MD simulation data, because there’s so much information</a:t>
            </a:r>
          </a:p>
        </p:txBody>
      </p:sp>
      <p:sp>
        <p:nvSpPr>
          <p:cNvPr id="7" name="Slide Number Placeholder 6">
            <a:extLst>
              <a:ext uri="{FF2B5EF4-FFF2-40B4-BE49-F238E27FC236}">
                <a16:creationId xmlns:a16="http://schemas.microsoft.com/office/drawing/2014/main" id="{5B5FA5E4-9394-6EC1-FD78-C32BA730DAB2}"/>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3219412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Machine learning</a:t>
            </a:r>
          </a:p>
        </p:txBody>
      </p:sp>
      <p:grpSp>
        <p:nvGrpSpPr>
          <p:cNvPr id="3" name="Group 2">
            <a:extLst>
              <a:ext uri="{FF2B5EF4-FFF2-40B4-BE49-F238E27FC236}">
                <a16:creationId xmlns:a16="http://schemas.microsoft.com/office/drawing/2014/main" id="{F3D129EF-5BDB-48D8-B4A7-3609AADB474C}"/>
              </a:ext>
            </a:extLst>
          </p:cNvPr>
          <p:cNvGrpSpPr/>
          <p:nvPr/>
        </p:nvGrpSpPr>
        <p:grpSpPr>
          <a:xfrm>
            <a:off x="369182" y="2420874"/>
            <a:ext cx="5406574" cy="3030973"/>
            <a:chOff x="0" y="176128"/>
            <a:chExt cx="5409565" cy="2781702"/>
          </a:xfrm>
        </p:grpSpPr>
        <p:grpSp>
          <p:nvGrpSpPr>
            <p:cNvPr id="6" name="Group 5">
              <a:extLst>
                <a:ext uri="{FF2B5EF4-FFF2-40B4-BE49-F238E27FC236}">
                  <a16:creationId xmlns:a16="http://schemas.microsoft.com/office/drawing/2014/main" id="{79F317A1-B12E-C9BE-5BE0-C9EBC538BCE1}"/>
                </a:ext>
              </a:extLst>
            </p:cNvPr>
            <p:cNvGrpSpPr/>
            <p:nvPr/>
          </p:nvGrpSpPr>
          <p:grpSpPr>
            <a:xfrm>
              <a:off x="0" y="176128"/>
              <a:ext cx="5409565" cy="2781702"/>
              <a:chOff x="0" y="176128"/>
              <a:chExt cx="5409565" cy="2781702"/>
            </a:xfrm>
          </p:grpSpPr>
          <p:pic>
            <p:nvPicPr>
              <p:cNvPr id="10" name="Picture 9">
                <a:extLst>
                  <a:ext uri="{FF2B5EF4-FFF2-40B4-BE49-F238E27FC236}">
                    <a16:creationId xmlns:a16="http://schemas.microsoft.com/office/drawing/2014/main" id="{470E0DEB-82B9-FC83-6A40-857C4DF39B2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591" r="10479"/>
              <a:stretch/>
            </p:blipFill>
            <p:spPr>
              <a:xfrm rot="16821140">
                <a:off x="789916" y="134247"/>
                <a:ext cx="1149407" cy="1233170"/>
              </a:xfrm>
              <a:prstGeom prst="rect">
                <a:avLst/>
              </a:prstGeom>
            </p:spPr>
          </p:pic>
          <p:pic>
            <p:nvPicPr>
              <p:cNvPr id="11" name="Picture 10">
                <a:extLst>
                  <a:ext uri="{FF2B5EF4-FFF2-40B4-BE49-F238E27FC236}">
                    <a16:creationId xmlns:a16="http://schemas.microsoft.com/office/drawing/2014/main" id="{C4C03A9C-2091-D614-30A9-3036D2662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5950" y="426720"/>
                <a:ext cx="3523615" cy="2447925"/>
              </a:xfrm>
              <a:prstGeom prst="rect">
                <a:avLst/>
              </a:prstGeom>
            </p:spPr>
          </p:pic>
          <p:cxnSp>
            <p:nvCxnSpPr>
              <p:cNvPr id="12" name="Straight Arrow Connector 11">
                <a:extLst>
                  <a:ext uri="{FF2B5EF4-FFF2-40B4-BE49-F238E27FC236}">
                    <a16:creationId xmlns:a16="http://schemas.microsoft.com/office/drawing/2014/main" id="{A8BEE664-9236-29D1-17D2-2FD39F94AEDE}"/>
                  </a:ext>
                </a:extLst>
              </p:cNvPr>
              <p:cNvCxnSpPr/>
              <p:nvPr/>
            </p:nvCxnSpPr>
            <p:spPr>
              <a:xfrm flipV="1">
                <a:off x="1295400" y="2284095"/>
                <a:ext cx="936320" cy="184252"/>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DF7473B-F6D8-80FD-7E1F-23082E859DA5}"/>
                  </a:ext>
                </a:extLst>
              </p:cNvPr>
              <p:cNvCxnSpPr/>
              <p:nvPr/>
            </p:nvCxnSpPr>
            <p:spPr>
              <a:xfrm>
                <a:off x="1781175" y="912495"/>
                <a:ext cx="1557681" cy="112776"/>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B25A7EF-558F-36FC-EA14-F91C52CD9AC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154342">
                <a:off x="0" y="1169670"/>
                <a:ext cx="1550670" cy="1313180"/>
              </a:xfrm>
              <a:prstGeom prst="rect">
                <a:avLst/>
              </a:prstGeom>
            </p:spPr>
          </p:pic>
          <p:pic>
            <p:nvPicPr>
              <p:cNvPr id="15" name="Picture 14">
                <a:extLst>
                  <a:ext uri="{FF2B5EF4-FFF2-40B4-BE49-F238E27FC236}">
                    <a16:creationId xmlns:a16="http://schemas.microsoft.com/office/drawing/2014/main" id="{97300E43-4AF3-416D-5351-F1FB2375B14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425" y="2036445"/>
                <a:ext cx="1023620" cy="921385"/>
              </a:xfrm>
              <a:prstGeom prst="rect">
                <a:avLst/>
              </a:prstGeom>
            </p:spPr>
          </p:pic>
          <p:cxnSp>
            <p:nvCxnSpPr>
              <p:cNvPr id="16" name="Straight Arrow Connector 15">
                <a:extLst>
                  <a:ext uri="{FF2B5EF4-FFF2-40B4-BE49-F238E27FC236}">
                    <a16:creationId xmlns:a16="http://schemas.microsoft.com/office/drawing/2014/main" id="{AC188BF5-9412-2D2C-A5FA-CF14BC8A6849}"/>
                  </a:ext>
                </a:extLst>
              </p:cNvPr>
              <p:cNvCxnSpPr>
                <a:cxnSpLocks/>
              </p:cNvCxnSpPr>
              <p:nvPr/>
            </p:nvCxnSpPr>
            <p:spPr>
              <a:xfrm>
                <a:off x="1276350" y="1763008"/>
                <a:ext cx="954812" cy="130841"/>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TextBox 8">
              <a:extLst>
                <a:ext uri="{FF2B5EF4-FFF2-40B4-BE49-F238E27FC236}">
                  <a16:creationId xmlns:a16="http://schemas.microsoft.com/office/drawing/2014/main" id="{04959AB2-4F6A-8088-6C21-0CA9D945447E}"/>
                </a:ext>
              </a:extLst>
            </p:cNvPr>
            <p:cNvSpPr txBox="1"/>
            <p:nvPr/>
          </p:nvSpPr>
          <p:spPr>
            <a:xfrm>
              <a:off x="838200" y="609600"/>
              <a:ext cx="279758" cy="368459"/>
            </a:xfrm>
            <a:prstGeom prst="rect">
              <a:avLst/>
            </a:prstGeom>
            <a:noFill/>
          </p:spPr>
          <p:txBody>
            <a:bodyPr wrap="square" rtlCol="0">
              <a:noAutofit/>
            </a:bodyPr>
            <a:lstStyle/>
            <a:p>
              <a:pPr>
                <a:lnSpc>
                  <a:spcPct val="107000"/>
                </a:lnSpc>
                <a:spcAft>
                  <a:spcPts val="600"/>
                </a:spcAft>
              </a:pPr>
              <a:r>
                <a:rPr lang="en-CA" sz="1050" b="1">
                  <a:solidFill>
                    <a:srgbClr val="44546A"/>
                  </a:solidFill>
                  <a:latin typeface="Corbel" panose="020B0503020204020204" pitchFamily="34" charset="0"/>
                  <a:ea typeface="Calibri" panose="020F0502020204030204" pitchFamily="34" charset="0"/>
                  <a:cs typeface="Gautami" panose="020B0502040204020203" pitchFamily="34" charset="0"/>
                </a:rPr>
                <a:t>C</a:t>
              </a:r>
              <a:endParaRPr lang="en-CA" sz="825">
                <a:latin typeface="Calibri" panose="020F0502020204030204" pitchFamily="34" charset="0"/>
                <a:ea typeface="Calibri" panose="020F0502020204030204" pitchFamily="34" charset="0"/>
                <a:cs typeface="Gautami" panose="020B0502040204020203" pitchFamily="34" charset="0"/>
              </a:endParaRPr>
            </a:p>
          </p:txBody>
        </p:sp>
        <p:sp>
          <p:nvSpPr>
            <p:cNvPr id="8" name="TextBox 8">
              <a:extLst>
                <a:ext uri="{FF2B5EF4-FFF2-40B4-BE49-F238E27FC236}">
                  <a16:creationId xmlns:a16="http://schemas.microsoft.com/office/drawing/2014/main" id="{2AC9B069-6E54-9CCB-4E2C-B15AE06FCC82}"/>
                </a:ext>
              </a:extLst>
            </p:cNvPr>
            <p:cNvSpPr txBox="1"/>
            <p:nvPr/>
          </p:nvSpPr>
          <p:spPr>
            <a:xfrm>
              <a:off x="228600" y="1485900"/>
              <a:ext cx="279758" cy="368459"/>
            </a:xfrm>
            <a:prstGeom prst="rect">
              <a:avLst/>
            </a:prstGeom>
            <a:noFill/>
          </p:spPr>
          <p:txBody>
            <a:bodyPr wrap="square" rtlCol="0">
              <a:noAutofit/>
            </a:bodyPr>
            <a:lstStyle/>
            <a:p>
              <a:pPr>
                <a:lnSpc>
                  <a:spcPct val="107000"/>
                </a:lnSpc>
                <a:spcAft>
                  <a:spcPts val="600"/>
                </a:spcAft>
              </a:pPr>
              <a:r>
                <a:rPr lang="en-CA" sz="1050" b="1">
                  <a:solidFill>
                    <a:srgbClr val="44546A"/>
                  </a:solidFill>
                  <a:latin typeface="Corbel" panose="020B0503020204020204" pitchFamily="34" charset="0"/>
                  <a:ea typeface="Calibri" panose="020F0502020204030204" pitchFamily="34" charset="0"/>
                  <a:cs typeface="Gautami" panose="020B0502040204020203" pitchFamily="34" charset="0"/>
                </a:rPr>
                <a:t>A</a:t>
              </a:r>
              <a:endParaRPr lang="en-CA" sz="825">
                <a:latin typeface="Calibri" panose="020F0502020204030204" pitchFamily="34" charset="0"/>
                <a:ea typeface="Calibri" panose="020F0502020204030204" pitchFamily="34" charset="0"/>
                <a:cs typeface="Gautami" panose="020B0502040204020203" pitchFamily="34" charset="0"/>
              </a:endParaRPr>
            </a:p>
          </p:txBody>
        </p:sp>
        <p:sp>
          <p:nvSpPr>
            <p:cNvPr id="9" name="TextBox 8">
              <a:extLst>
                <a:ext uri="{FF2B5EF4-FFF2-40B4-BE49-F238E27FC236}">
                  <a16:creationId xmlns:a16="http://schemas.microsoft.com/office/drawing/2014/main" id="{5CC025DD-9997-8A2D-C460-6D931D9BD8D3}"/>
                </a:ext>
              </a:extLst>
            </p:cNvPr>
            <p:cNvSpPr txBox="1"/>
            <p:nvPr/>
          </p:nvSpPr>
          <p:spPr>
            <a:xfrm>
              <a:off x="219075" y="2409825"/>
              <a:ext cx="279758" cy="368459"/>
            </a:xfrm>
            <a:prstGeom prst="rect">
              <a:avLst/>
            </a:prstGeom>
            <a:noFill/>
          </p:spPr>
          <p:txBody>
            <a:bodyPr wrap="square" rtlCol="0">
              <a:noAutofit/>
            </a:bodyPr>
            <a:lstStyle/>
            <a:p>
              <a:pPr>
                <a:lnSpc>
                  <a:spcPct val="107000"/>
                </a:lnSpc>
                <a:spcAft>
                  <a:spcPts val="600"/>
                </a:spcAft>
              </a:pPr>
              <a:r>
                <a:rPr lang="en-CA" sz="1050" b="1">
                  <a:solidFill>
                    <a:srgbClr val="44546A"/>
                  </a:solidFill>
                  <a:latin typeface="Corbel" panose="020B0503020204020204" pitchFamily="34" charset="0"/>
                  <a:ea typeface="Calibri" panose="020F0502020204030204" pitchFamily="34" charset="0"/>
                  <a:cs typeface="Gautami" panose="020B0502040204020203" pitchFamily="34" charset="0"/>
                </a:rPr>
                <a:t>B</a:t>
              </a:r>
              <a:endParaRPr lang="en-CA" sz="825">
                <a:latin typeface="Calibri" panose="020F0502020204030204" pitchFamily="34" charset="0"/>
                <a:ea typeface="Calibri" panose="020F0502020204030204" pitchFamily="34" charset="0"/>
                <a:cs typeface="Gautami" panose="020B0502040204020203" pitchFamily="34" charset="0"/>
              </a:endParaRPr>
            </a:p>
          </p:txBody>
        </p:sp>
      </p:grpSp>
      <p:sp>
        <p:nvSpPr>
          <p:cNvPr id="17" name="TextBox 16">
            <a:extLst>
              <a:ext uri="{FF2B5EF4-FFF2-40B4-BE49-F238E27FC236}">
                <a16:creationId xmlns:a16="http://schemas.microsoft.com/office/drawing/2014/main" id="{68D9AA74-8190-CF30-80B9-4BF62567A070}"/>
              </a:ext>
            </a:extLst>
          </p:cNvPr>
          <p:cNvSpPr txBox="1"/>
          <p:nvPr/>
        </p:nvSpPr>
        <p:spPr>
          <a:xfrm>
            <a:off x="6064380" y="3513309"/>
            <a:ext cx="2966484" cy="692754"/>
          </a:xfrm>
          <a:prstGeom prst="rect">
            <a:avLst/>
          </a:prstGeom>
          <a:noFill/>
        </p:spPr>
        <p:txBody>
          <a:bodyPr wrap="square" rtlCol="0">
            <a:spAutoFit/>
          </a:bodyPr>
          <a:lstStyle/>
          <a:p>
            <a:r>
              <a:rPr lang="en-CA" sz="1351" dirty="0"/>
              <a:t>Representative structures at different “stages” of the trajectory: A, B, C</a:t>
            </a:r>
          </a:p>
          <a:p>
            <a:endParaRPr lang="en-CA" sz="1200" dirty="0"/>
          </a:p>
        </p:txBody>
      </p:sp>
      <p:sp>
        <p:nvSpPr>
          <p:cNvPr id="18" name="Slide Number Placeholder 17">
            <a:extLst>
              <a:ext uri="{FF2B5EF4-FFF2-40B4-BE49-F238E27FC236}">
                <a16:creationId xmlns:a16="http://schemas.microsoft.com/office/drawing/2014/main" id="{11BBC430-DC24-A093-F0FF-C733E708CC82}"/>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28092666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What next?</a:t>
            </a:r>
          </a:p>
        </p:txBody>
      </p:sp>
      <p:sp>
        <p:nvSpPr>
          <p:cNvPr id="18" name="Slide Number Placeholder 17">
            <a:extLst>
              <a:ext uri="{FF2B5EF4-FFF2-40B4-BE49-F238E27FC236}">
                <a16:creationId xmlns:a16="http://schemas.microsoft.com/office/drawing/2014/main" id="{11BBC430-DC24-A093-F0FF-C733E708CC82}"/>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42</a:t>
            </a:fld>
            <a:endParaRPr lang="en-US" dirty="0"/>
          </a:p>
        </p:txBody>
      </p:sp>
      <p:sp>
        <p:nvSpPr>
          <p:cNvPr id="4" name="TextBox 3">
            <a:extLst>
              <a:ext uri="{FF2B5EF4-FFF2-40B4-BE49-F238E27FC236}">
                <a16:creationId xmlns:a16="http://schemas.microsoft.com/office/drawing/2014/main" id="{982C2E7A-2E48-6258-1D51-17017F2E2254}"/>
              </a:ext>
            </a:extLst>
          </p:cNvPr>
          <p:cNvSpPr txBox="1"/>
          <p:nvPr/>
        </p:nvSpPr>
        <p:spPr>
          <a:xfrm>
            <a:off x="572471" y="1821784"/>
            <a:ext cx="3777107" cy="5262979"/>
          </a:xfrm>
          <a:prstGeom prst="rect">
            <a:avLst/>
          </a:prstGeom>
          <a:noFill/>
        </p:spPr>
        <p:txBody>
          <a:bodyPr wrap="square" rtlCol="0">
            <a:spAutoFit/>
          </a:bodyPr>
          <a:lstStyle/>
          <a:p>
            <a:pPr marL="214313" indent="-214313">
              <a:buFont typeface="Arial" panose="020B0604020202020204" pitchFamily="34" charset="0"/>
              <a:buChar char="•"/>
            </a:pPr>
            <a:r>
              <a:rPr lang="en-CA" sz="2400" dirty="0"/>
              <a:t>MD in Python:</a:t>
            </a:r>
          </a:p>
          <a:p>
            <a:pPr marL="671426" lvl="1" indent="-214313">
              <a:buFont typeface="Arial" panose="020B0604020202020204" pitchFamily="34" charset="0"/>
              <a:buChar char="•"/>
            </a:pPr>
            <a:r>
              <a:rPr lang="en-CA" sz="2400" b="1" dirty="0" err="1"/>
              <a:t>openmm</a:t>
            </a:r>
            <a:r>
              <a:rPr lang="en-CA" sz="2400" dirty="0"/>
              <a:t> for running simulations</a:t>
            </a:r>
          </a:p>
          <a:p>
            <a:pPr marL="671426" lvl="1" indent="-214313">
              <a:buFont typeface="Arial" panose="020B0604020202020204" pitchFamily="34" charset="0"/>
              <a:buChar char="•"/>
            </a:pPr>
            <a:r>
              <a:rPr lang="en-CA" sz="2400" b="1" dirty="0" err="1"/>
              <a:t>pysimm</a:t>
            </a:r>
            <a:r>
              <a:rPr lang="en-CA" sz="2400" dirty="0"/>
              <a:t> for developing/optimizing your workflow (i.e. handling all those parameters</a:t>
            </a:r>
          </a:p>
          <a:p>
            <a:pPr marL="671426" lvl="1" indent="-214313">
              <a:buFont typeface="Arial" panose="020B0604020202020204" pitchFamily="34" charset="0"/>
              <a:buChar char="•"/>
            </a:pPr>
            <a:r>
              <a:rPr lang="en-CA" sz="2400" b="1" dirty="0" err="1"/>
              <a:t>mdanalysis</a:t>
            </a:r>
            <a:r>
              <a:rPr lang="en-CA" sz="2400" dirty="0"/>
              <a:t>, </a:t>
            </a:r>
            <a:r>
              <a:rPr lang="en-CA" sz="2400" b="1" dirty="0" err="1"/>
              <a:t>pytraj</a:t>
            </a:r>
            <a:r>
              <a:rPr lang="en-CA" sz="2400" dirty="0"/>
              <a:t>, </a:t>
            </a:r>
            <a:r>
              <a:rPr lang="en-CA" sz="2400" b="1" dirty="0" err="1"/>
              <a:t>mdtraj</a:t>
            </a:r>
            <a:r>
              <a:rPr lang="en-CA" sz="2400" dirty="0"/>
              <a:t> for handling trajectories and analysis</a:t>
            </a:r>
          </a:p>
          <a:p>
            <a:pPr marL="671426" lvl="1" indent="-214313">
              <a:buFont typeface="Arial" panose="020B0604020202020204" pitchFamily="34" charset="0"/>
              <a:buChar char="•"/>
            </a:pPr>
            <a:endParaRPr lang="en-CA" sz="2400" dirty="0"/>
          </a:p>
          <a:p>
            <a:pPr marL="671426" lvl="1" indent="-214313">
              <a:buFont typeface="Arial" panose="020B0604020202020204" pitchFamily="34" charset="0"/>
              <a:buChar char="•"/>
            </a:pPr>
            <a:endParaRPr lang="en-CA" sz="2400" dirty="0"/>
          </a:p>
        </p:txBody>
      </p:sp>
      <p:sp>
        <p:nvSpPr>
          <p:cNvPr id="5" name="TextBox 4">
            <a:extLst>
              <a:ext uri="{FF2B5EF4-FFF2-40B4-BE49-F238E27FC236}">
                <a16:creationId xmlns:a16="http://schemas.microsoft.com/office/drawing/2014/main" id="{AC5589F6-6A28-68DA-5564-A8F07B88CCC7}"/>
              </a:ext>
            </a:extLst>
          </p:cNvPr>
          <p:cNvSpPr txBox="1"/>
          <p:nvPr/>
        </p:nvSpPr>
        <p:spPr>
          <a:xfrm>
            <a:off x="4987952" y="1821784"/>
            <a:ext cx="3777107" cy="4154984"/>
          </a:xfrm>
          <a:prstGeom prst="rect">
            <a:avLst/>
          </a:prstGeom>
          <a:noFill/>
        </p:spPr>
        <p:txBody>
          <a:bodyPr wrap="square" rtlCol="0">
            <a:spAutoFit/>
          </a:bodyPr>
          <a:lstStyle/>
          <a:p>
            <a:pPr marL="214313" indent="-214313">
              <a:buFont typeface="Arial" panose="020B0604020202020204" pitchFamily="34" charset="0"/>
              <a:buChar char="•"/>
            </a:pPr>
            <a:r>
              <a:rPr lang="en-CA" sz="2400" dirty="0"/>
              <a:t>MC in Python:</a:t>
            </a:r>
          </a:p>
          <a:p>
            <a:pPr marL="671426" lvl="1" indent="-214313">
              <a:buFont typeface="Arial" panose="020B0604020202020204" pitchFamily="34" charset="0"/>
              <a:buChar char="•"/>
            </a:pPr>
            <a:r>
              <a:rPr lang="en-CA" sz="2400" dirty="0"/>
              <a:t>Not too hard to write short routines yourself!</a:t>
            </a:r>
          </a:p>
          <a:p>
            <a:pPr marL="671426" lvl="1" indent="-214313">
              <a:buFont typeface="Arial" panose="020B0604020202020204" pitchFamily="34" charset="0"/>
              <a:buChar char="•"/>
            </a:pPr>
            <a:r>
              <a:rPr lang="en-CA" sz="2400" b="1" dirty="0" err="1"/>
              <a:t>dlmontepython</a:t>
            </a:r>
            <a:r>
              <a:rPr lang="en-CA" sz="2400" dirty="0"/>
              <a:t> for analysis of MC simulations</a:t>
            </a:r>
          </a:p>
          <a:p>
            <a:pPr marL="671426" lvl="1" indent="-214313">
              <a:buFont typeface="Arial" panose="020B0604020202020204" pitchFamily="34" charset="0"/>
              <a:buChar char="•"/>
            </a:pPr>
            <a:r>
              <a:rPr lang="en-CA" sz="2400" b="1" dirty="0" err="1"/>
              <a:t>py</a:t>
            </a:r>
            <a:r>
              <a:rPr lang="en-CA" sz="2400" b="1" dirty="0"/>
              <a:t>-MCMD</a:t>
            </a:r>
            <a:r>
              <a:rPr lang="en-CA" sz="2400" dirty="0"/>
              <a:t> for workflow/analysis of hybrid MD-MC simulations</a:t>
            </a:r>
          </a:p>
          <a:p>
            <a:pPr marL="671426" lvl="1" indent="-214313">
              <a:buFont typeface="Arial" panose="020B0604020202020204" pitchFamily="34" charset="0"/>
              <a:buChar char="•"/>
            </a:pPr>
            <a:endParaRPr lang="en-CA" sz="2400" dirty="0"/>
          </a:p>
        </p:txBody>
      </p:sp>
    </p:spTree>
    <p:extLst>
      <p:ext uri="{BB962C8B-B14F-4D97-AF65-F5344CB8AC3E}">
        <p14:creationId xmlns:p14="http://schemas.microsoft.com/office/powerpoint/2010/main" val="27990622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15DC-7AFB-23D8-3A55-AA378C9273F3}"/>
              </a:ext>
            </a:extLst>
          </p:cNvPr>
          <p:cNvSpPr>
            <a:spLocks noGrp="1"/>
          </p:cNvSpPr>
          <p:nvPr>
            <p:ph type="title"/>
          </p:nvPr>
        </p:nvSpPr>
        <p:spPr/>
        <p:txBody>
          <a:bodyPr/>
          <a:lstStyle/>
          <a:p>
            <a:r>
              <a:rPr lang="en-CA" dirty="0"/>
              <a:t>What next?</a:t>
            </a:r>
          </a:p>
        </p:txBody>
      </p:sp>
      <p:sp>
        <p:nvSpPr>
          <p:cNvPr id="18" name="Slide Number Placeholder 17">
            <a:extLst>
              <a:ext uri="{FF2B5EF4-FFF2-40B4-BE49-F238E27FC236}">
                <a16:creationId xmlns:a16="http://schemas.microsoft.com/office/drawing/2014/main" id="{11BBC430-DC24-A093-F0FF-C733E708CC82}"/>
              </a:ext>
            </a:extLst>
          </p:cNvPr>
          <p:cNvSpPr>
            <a:spLocks noGrp="1"/>
          </p:cNvSpPr>
          <p:nvPr>
            <p:ph type="sldNum" sz="quarter" idx="12"/>
          </p:nvPr>
        </p:nvSpPr>
        <p:spPr>
          <a:xfrm>
            <a:off x="10837333" y="6470704"/>
            <a:ext cx="973667" cy="274320"/>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lumOff val="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FAB73BC-B049-4115-A692-8D63A059BFB8}" type="slidenum">
              <a:rPr lang="en-US" smtClean="0"/>
              <a:pPr/>
              <a:t>43</a:t>
            </a:fld>
            <a:endParaRPr lang="en-US" dirty="0"/>
          </a:p>
        </p:txBody>
      </p:sp>
      <p:sp>
        <p:nvSpPr>
          <p:cNvPr id="4" name="TextBox 3">
            <a:extLst>
              <a:ext uri="{FF2B5EF4-FFF2-40B4-BE49-F238E27FC236}">
                <a16:creationId xmlns:a16="http://schemas.microsoft.com/office/drawing/2014/main" id="{982C2E7A-2E48-6258-1D51-17017F2E2254}"/>
              </a:ext>
            </a:extLst>
          </p:cNvPr>
          <p:cNvSpPr txBox="1"/>
          <p:nvPr/>
        </p:nvSpPr>
        <p:spPr>
          <a:xfrm>
            <a:off x="572471" y="1821784"/>
            <a:ext cx="3777107" cy="830997"/>
          </a:xfrm>
          <a:prstGeom prst="rect">
            <a:avLst/>
          </a:prstGeom>
          <a:noFill/>
        </p:spPr>
        <p:txBody>
          <a:bodyPr wrap="square" rtlCol="0">
            <a:spAutoFit/>
          </a:bodyPr>
          <a:lstStyle/>
          <a:p>
            <a:pPr marL="214313" indent="-214313">
              <a:buFont typeface="Arial" panose="020B0604020202020204" pitchFamily="34" charset="0"/>
              <a:buChar char="•"/>
            </a:pPr>
            <a:r>
              <a:rPr lang="en-CA" sz="2400" dirty="0"/>
              <a:t>MD:</a:t>
            </a:r>
          </a:p>
          <a:p>
            <a:pPr marL="671426" lvl="1" indent="-214313">
              <a:buFont typeface="Arial" panose="020B0604020202020204" pitchFamily="34" charset="0"/>
              <a:buChar char="•"/>
            </a:pPr>
            <a:endParaRPr lang="en-CA" sz="2400" dirty="0"/>
          </a:p>
        </p:txBody>
      </p:sp>
      <p:sp>
        <p:nvSpPr>
          <p:cNvPr id="5" name="TextBox 4">
            <a:extLst>
              <a:ext uri="{FF2B5EF4-FFF2-40B4-BE49-F238E27FC236}">
                <a16:creationId xmlns:a16="http://schemas.microsoft.com/office/drawing/2014/main" id="{AC5589F6-6A28-68DA-5564-A8F07B88CCC7}"/>
              </a:ext>
            </a:extLst>
          </p:cNvPr>
          <p:cNvSpPr txBox="1"/>
          <p:nvPr/>
        </p:nvSpPr>
        <p:spPr>
          <a:xfrm>
            <a:off x="5366893" y="1821784"/>
            <a:ext cx="3777107" cy="461665"/>
          </a:xfrm>
          <a:prstGeom prst="rect">
            <a:avLst/>
          </a:prstGeom>
          <a:noFill/>
        </p:spPr>
        <p:txBody>
          <a:bodyPr wrap="square" rtlCol="0">
            <a:spAutoFit/>
          </a:bodyPr>
          <a:lstStyle/>
          <a:p>
            <a:pPr marL="214313" indent="-214313">
              <a:buFont typeface="Arial" panose="020B0604020202020204" pitchFamily="34" charset="0"/>
              <a:buChar char="•"/>
            </a:pPr>
            <a:r>
              <a:rPr lang="en-CA" sz="2400" dirty="0"/>
              <a:t>MC:</a:t>
            </a:r>
          </a:p>
        </p:txBody>
      </p:sp>
      <p:pic>
        <p:nvPicPr>
          <p:cNvPr id="6" name="Picture 5" descr="A blue text on a black background&#10;&#10;Description automatically generated">
            <a:extLst>
              <a:ext uri="{FF2B5EF4-FFF2-40B4-BE49-F238E27FC236}">
                <a16:creationId xmlns:a16="http://schemas.microsoft.com/office/drawing/2014/main" id="{CA1FE7B4-D8F0-96CC-B83F-38E860D60EAB}"/>
              </a:ext>
            </a:extLst>
          </p:cNvPr>
          <p:cNvPicPr>
            <a:picLocks noChangeAspect="1"/>
          </p:cNvPicPr>
          <p:nvPr/>
        </p:nvPicPr>
        <p:blipFill>
          <a:blip r:embed="rId3"/>
          <a:stretch>
            <a:fillRect/>
          </a:stretch>
        </p:blipFill>
        <p:spPr>
          <a:xfrm>
            <a:off x="417039" y="2416485"/>
            <a:ext cx="4463883" cy="1118949"/>
          </a:xfrm>
          <a:prstGeom prst="rect">
            <a:avLst/>
          </a:prstGeom>
        </p:spPr>
      </p:pic>
      <p:pic>
        <p:nvPicPr>
          <p:cNvPr id="8" name="Picture 7" descr="A blue and yellow doted text&#10;&#10;Description automatically generated">
            <a:extLst>
              <a:ext uri="{FF2B5EF4-FFF2-40B4-BE49-F238E27FC236}">
                <a16:creationId xmlns:a16="http://schemas.microsoft.com/office/drawing/2014/main" id="{B4CF4171-0A10-33F3-C413-DFB0CDC06B6F}"/>
              </a:ext>
            </a:extLst>
          </p:cNvPr>
          <p:cNvPicPr>
            <a:picLocks noChangeAspect="1"/>
          </p:cNvPicPr>
          <p:nvPr/>
        </p:nvPicPr>
        <p:blipFill>
          <a:blip r:embed="rId4"/>
          <a:stretch>
            <a:fillRect/>
          </a:stretch>
        </p:blipFill>
        <p:spPr>
          <a:xfrm>
            <a:off x="417038" y="3628109"/>
            <a:ext cx="2876525" cy="830996"/>
          </a:xfrm>
          <a:prstGeom prst="rect">
            <a:avLst/>
          </a:prstGeom>
        </p:spPr>
      </p:pic>
      <p:pic>
        <p:nvPicPr>
          <p:cNvPr id="10" name="Picture 9" descr="A close-up of several white and red objects&#10;&#10;Description automatically generated">
            <a:extLst>
              <a:ext uri="{FF2B5EF4-FFF2-40B4-BE49-F238E27FC236}">
                <a16:creationId xmlns:a16="http://schemas.microsoft.com/office/drawing/2014/main" id="{8A533424-0302-A669-A55A-AA0F6EBB2EC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5557449" y="2772418"/>
            <a:ext cx="1505953" cy="1526032"/>
          </a:xfrm>
          <a:prstGeom prst="rect">
            <a:avLst/>
          </a:prstGeom>
        </p:spPr>
      </p:pic>
      <p:sp>
        <p:nvSpPr>
          <p:cNvPr id="11" name="TextBox 10">
            <a:extLst>
              <a:ext uri="{FF2B5EF4-FFF2-40B4-BE49-F238E27FC236}">
                <a16:creationId xmlns:a16="http://schemas.microsoft.com/office/drawing/2014/main" id="{02C2C935-9E5A-2BD1-FB2B-5799675FC9CE}"/>
              </a:ext>
            </a:extLst>
          </p:cNvPr>
          <p:cNvSpPr txBox="1"/>
          <p:nvPr/>
        </p:nvSpPr>
        <p:spPr>
          <a:xfrm>
            <a:off x="5557449" y="2402958"/>
            <a:ext cx="1505953" cy="369460"/>
          </a:xfrm>
          <a:prstGeom prst="rect">
            <a:avLst/>
          </a:prstGeom>
          <a:noFill/>
        </p:spPr>
        <p:txBody>
          <a:bodyPr wrap="square" rtlCol="0">
            <a:spAutoFit/>
          </a:bodyPr>
          <a:lstStyle/>
          <a:p>
            <a:r>
              <a:rPr lang="en-CA" b="1" dirty="0"/>
              <a:t>BOSS</a:t>
            </a:r>
          </a:p>
        </p:txBody>
      </p:sp>
      <p:sp>
        <p:nvSpPr>
          <p:cNvPr id="12" name="TextBox 11">
            <a:extLst>
              <a:ext uri="{FF2B5EF4-FFF2-40B4-BE49-F238E27FC236}">
                <a16:creationId xmlns:a16="http://schemas.microsoft.com/office/drawing/2014/main" id="{33C14BD3-4596-2AE4-8D72-6A2323654473}"/>
              </a:ext>
            </a:extLst>
          </p:cNvPr>
          <p:cNvSpPr txBox="1"/>
          <p:nvPr/>
        </p:nvSpPr>
        <p:spPr>
          <a:xfrm>
            <a:off x="5557448" y="4742023"/>
            <a:ext cx="1505953" cy="369460"/>
          </a:xfrm>
          <a:prstGeom prst="rect">
            <a:avLst/>
          </a:prstGeom>
          <a:noFill/>
        </p:spPr>
        <p:txBody>
          <a:bodyPr wrap="square" rtlCol="0">
            <a:spAutoFit/>
          </a:bodyPr>
          <a:lstStyle/>
          <a:p>
            <a:r>
              <a:rPr lang="en-CA" b="1" dirty="0"/>
              <a:t>Towhee</a:t>
            </a:r>
          </a:p>
        </p:txBody>
      </p:sp>
      <p:pic>
        <p:nvPicPr>
          <p:cNvPr id="14" name="Picture 13" descr="A logo for a company&#10;&#10;Description automatically generated">
            <a:extLst>
              <a:ext uri="{FF2B5EF4-FFF2-40B4-BE49-F238E27FC236}">
                <a16:creationId xmlns:a16="http://schemas.microsoft.com/office/drawing/2014/main" id="{8D80AA95-C514-127C-BF6F-B31A1D40C47D}"/>
              </a:ext>
            </a:extLst>
          </p:cNvPr>
          <p:cNvPicPr>
            <a:picLocks noChangeAspect="1"/>
          </p:cNvPicPr>
          <p:nvPr/>
        </p:nvPicPr>
        <p:blipFill>
          <a:blip r:embed="rId7"/>
          <a:stretch>
            <a:fillRect/>
          </a:stretch>
        </p:blipFill>
        <p:spPr>
          <a:xfrm>
            <a:off x="417038" y="4551780"/>
            <a:ext cx="3505200" cy="1304925"/>
          </a:xfrm>
          <a:prstGeom prst="rect">
            <a:avLst/>
          </a:prstGeom>
        </p:spPr>
      </p:pic>
    </p:spTree>
    <p:extLst>
      <p:ext uri="{BB962C8B-B14F-4D97-AF65-F5344CB8AC3E}">
        <p14:creationId xmlns:p14="http://schemas.microsoft.com/office/powerpoint/2010/main" val="3294673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ABC49-06B0-F1B0-F571-9FE86A564A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3B0765-AF02-6993-E8E1-663571017AF9}"/>
              </a:ext>
            </a:extLst>
          </p:cNvPr>
          <p:cNvSpPr txBox="1"/>
          <p:nvPr/>
        </p:nvSpPr>
        <p:spPr>
          <a:xfrm>
            <a:off x="726831" y="1934308"/>
            <a:ext cx="7655169" cy="707886"/>
          </a:xfrm>
          <a:prstGeom prst="rect">
            <a:avLst/>
          </a:prstGeom>
          <a:noFill/>
        </p:spPr>
        <p:txBody>
          <a:bodyPr wrap="square" rtlCol="0">
            <a:spAutoFit/>
          </a:bodyPr>
          <a:lstStyle/>
          <a:p>
            <a:pPr algn="ctr"/>
            <a:r>
              <a:rPr lang="en-CA" sz="4000" b="1" dirty="0"/>
              <a:t>Thanks for coming!</a:t>
            </a:r>
          </a:p>
        </p:txBody>
      </p:sp>
      <p:sp>
        <p:nvSpPr>
          <p:cNvPr id="4" name="TextBox 3">
            <a:extLst>
              <a:ext uri="{FF2B5EF4-FFF2-40B4-BE49-F238E27FC236}">
                <a16:creationId xmlns:a16="http://schemas.microsoft.com/office/drawing/2014/main" id="{31D4F293-CC73-4A35-BA8D-82AD3FF46196}"/>
              </a:ext>
            </a:extLst>
          </p:cNvPr>
          <p:cNvSpPr txBox="1"/>
          <p:nvPr/>
        </p:nvSpPr>
        <p:spPr>
          <a:xfrm>
            <a:off x="2028092" y="2642194"/>
            <a:ext cx="5087815" cy="369460"/>
          </a:xfrm>
          <a:prstGeom prst="rect">
            <a:avLst/>
          </a:prstGeom>
          <a:noFill/>
        </p:spPr>
        <p:txBody>
          <a:bodyPr wrap="square" rtlCol="0">
            <a:spAutoFit/>
          </a:bodyPr>
          <a:lstStyle/>
          <a:p>
            <a:pPr algn="ctr"/>
            <a:r>
              <a:rPr lang="en-CA" dirty="0" err="1">
                <a:solidFill>
                  <a:schemeClr val="accent1">
                    <a:lumMod val="75000"/>
                  </a:schemeClr>
                </a:solidFill>
              </a:rPr>
              <a:t>MiCM</a:t>
            </a:r>
            <a:r>
              <a:rPr lang="en-CA" dirty="0">
                <a:solidFill>
                  <a:schemeClr val="accent1">
                    <a:lumMod val="75000"/>
                  </a:schemeClr>
                </a:solidFill>
              </a:rPr>
              <a:t> Summer 2025 Workshop Series</a:t>
            </a:r>
          </a:p>
        </p:txBody>
      </p:sp>
      <p:sp>
        <p:nvSpPr>
          <p:cNvPr id="6" name="TextBox 5">
            <a:extLst>
              <a:ext uri="{FF2B5EF4-FFF2-40B4-BE49-F238E27FC236}">
                <a16:creationId xmlns:a16="http://schemas.microsoft.com/office/drawing/2014/main" id="{4E98F8F7-15CC-5769-6506-0D084E60882E}"/>
              </a:ext>
            </a:extLst>
          </p:cNvPr>
          <p:cNvSpPr txBox="1"/>
          <p:nvPr/>
        </p:nvSpPr>
        <p:spPr>
          <a:xfrm>
            <a:off x="2186354" y="6001306"/>
            <a:ext cx="4771292" cy="646587"/>
          </a:xfrm>
          <a:prstGeom prst="rect">
            <a:avLst/>
          </a:prstGeom>
          <a:noFill/>
        </p:spPr>
        <p:txBody>
          <a:bodyPr wrap="square">
            <a:spAutoFit/>
          </a:bodyPr>
          <a:lstStyle/>
          <a:p>
            <a:pPr algn="ctr"/>
            <a:r>
              <a:rPr lang="en-CA" dirty="0"/>
              <a:t>Instructor: Meghana Munipalle</a:t>
            </a:r>
          </a:p>
          <a:p>
            <a:pPr algn="ctr"/>
            <a:r>
              <a:rPr lang="en-CA" dirty="0">
                <a:solidFill>
                  <a:schemeClr val="accent1"/>
                </a:solidFill>
              </a:rPr>
              <a:t>meghana.munipalle@mail.mcgill.ca</a:t>
            </a:r>
          </a:p>
        </p:txBody>
      </p:sp>
    </p:spTree>
    <p:extLst>
      <p:ext uri="{BB962C8B-B14F-4D97-AF65-F5344CB8AC3E}">
        <p14:creationId xmlns:p14="http://schemas.microsoft.com/office/powerpoint/2010/main" val="597179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Computational simulations in biology</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6" name="TextBox 5">
            <a:extLst>
              <a:ext uri="{FF2B5EF4-FFF2-40B4-BE49-F238E27FC236}">
                <a16:creationId xmlns:a16="http://schemas.microsoft.com/office/drawing/2014/main" id="{AD98C75D-6928-8A8F-CA39-0C7C33AA231B}"/>
              </a:ext>
            </a:extLst>
          </p:cNvPr>
          <p:cNvSpPr txBox="1"/>
          <p:nvPr/>
        </p:nvSpPr>
        <p:spPr>
          <a:xfrm>
            <a:off x="0" y="6581001"/>
            <a:ext cx="8280400" cy="276999"/>
          </a:xfrm>
          <a:prstGeom prst="rect">
            <a:avLst/>
          </a:prstGeom>
          <a:noFill/>
        </p:spPr>
        <p:txBody>
          <a:bodyPr wrap="square" rtlCol="0">
            <a:spAutoFit/>
          </a:bodyPr>
          <a:lstStyle/>
          <a:p>
            <a:r>
              <a:rPr lang="en-CA" sz="1200" dirty="0">
                <a:solidFill>
                  <a:schemeClr val="bg1">
                    <a:lumMod val="50000"/>
                  </a:schemeClr>
                </a:solidFill>
              </a:rPr>
              <a:t>Radhakrishnan Lab, University of Pennsylvania (https://fling.seas.upenn.edu/~biophys/dynamic/wordpress/?page_id=51)</a:t>
            </a:r>
          </a:p>
        </p:txBody>
      </p:sp>
      <p:pic>
        <p:nvPicPr>
          <p:cNvPr id="7" name="Picture 6" descr="A diagram of a cell model&#10;&#10;Description automatically generated">
            <a:extLst>
              <a:ext uri="{FF2B5EF4-FFF2-40B4-BE49-F238E27FC236}">
                <a16:creationId xmlns:a16="http://schemas.microsoft.com/office/drawing/2014/main" id="{20CC79C3-7BF8-5BE4-FB94-40053137D21F}"/>
              </a:ext>
            </a:extLst>
          </p:cNvPr>
          <p:cNvPicPr>
            <a:picLocks noChangeAspect="1"/>
          </p:cNvPicPr>
          <p:nvPr/>
        </p:nvPicPr>
        <p:blipFill>
          <a:blip r:embed="rId3"/>
          <a:stretch>
            <a:fillRect/>
          </a:stretch>
        </p:blipFill>
        <p:spPr>
          <a:xfrm>
            <a:off x="628650" y="1690688"/>
            <a:ext cx="6613557" cy="4792245"/>
          </a:xfrm>
          <a:prstGeom prst="rect">
            <a:avLst/>
          </a:prstGeom>
        </p:spPr>
      </p:pic>
      <p:sp>
        <p:nvSpPr>
          <p:cNvPr id="8" name="Right Bracket 7">
            <a:extLst>
              <a:ext uri="{FF2B5EF4-FFF2-40B4-BE49-F238E27FC236}">
                <a16:creationId xmlns:a16="http://schemas.microsoft.com/office/drawing/2014/main" id="{B2DDF922-F080-5E94-0258-16BD9DA43457}"/>
              </a:ext>
            </a:extLst>
          </p:cNvPr>
          <p:cNvSpPr/>
          <p:nvPr/>
        </p:nvSpPr>
        <p:spPr>
          <a:xfrm>
            <a:off x="7242207" y="2926934"/>
            <a:ext cx="340662" cy="2580640"/>
          </a:xfrm>
          <a:prstGeom prst="righ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540B1252-C570-E20C-A7DE-D27927FD7E9B}"/>
              </a:ext>
            </a:extLst>
          </p:cNvPr>
          <p:cNvSpPr txBox="1"/>
          <p:nvPr/>
        </p:nvSpPr>
        <p:spPr>
          <a:xfrm>
            <a:off x="7607967" y="3900184"/>
            <a:ext cx="1554480" cy="646331"/>
          </a:xfrm>
          <a:prstGeom prst="rect">
            <a:avLst/>
          </a:prstGeom>
          <a:noFill/>
        </p:spPr>
        <p:txBody>
          <a:bodyPr wrap="square" rtlCol="0">
            <a:spAutoFit/>
          </a:bodyPr>
          <a:lstStyle/>
          <a:p>
            <a:pPr algn="ctr"/>
            <a:r>
              <a:rPr lang="en-CA" dirty="0"/>
              <a:t>What we’re interested in!</a:t>
            </a:r>
          </a:p>
        </p:txBody>
      </p:sp>
    </p:spTree>
    <p:extLst>
      <p:ext uri="{BB962C8B-B14F-4D97-AF65-F5344CB8AC3E}">
        <p14:creationId xmlns:p14="http://schemas.microsoft.com/office/powerpoint/2010/main" val="3891667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What is a molecular simulation?</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1039586" y="1584573"/>
            <a:ext cx="7064827" cy="2492990"/>
          </a:xfrm>
          <a:prstGeom prst="rect">
            <a:avLst/>
          </a:prstGeom>
          <a:noFill/>
        </p:spPr>
        <p:txBody>
          <a:bodyPr wrap="square">
            <a:spAutoFit/>
          </a:bodyPr>
          <a:lstStyle/>
          <a:p>
            <a:pPr marL="342900" indent="-342900">
              <a:buFont typeface="Arial" panose="020B0604020202020204" pitchFamily="34" charset="0"/>
              <a:buChar char="•"/>
            </a:pPr>
            <a:r>
              <a:rPr lang="en-CA" sz="2400" dirty="0"/>
              <a:t>Simulate the interaction between atoms/particles to understand the properties of materials</a:t>
            </a:r>
          </a:p>
          <a:p>
            <a:pPr marL="342900" indent="-342900">
              <a:buFont typeface="Arial" panose="020B0604020202020204" pitchFamily="34" charset="0"/>
              <a:buChar char="•"/>
            </a:pPr>
            <a:r>
              <a:rPr lang="en-CA" sz="2400" dirty="0"/>
              <a:t>Many applications: physics, biology, chemistry, engineering</a:t>
            </a:r>
          </a:p>
          <a:p>
            <a:pPr marL="800013" lvl="1" indent="-342900">
              <a:buFont typeface="Arial" panose="020B0604020202020204" pitchFamily="34" charset="0"/>
              <a:buChar char="•"/>
            </a:pPr>
            <a:r>
              <a:rPr lang="en-CA" sz="2000" dirty="0"/>
              <a:t>Small-molecule drug discovery</a:t>
            </a:r>
          </a:p>
          <a:p>
            <a:pPr marL="800013" lvl="1" indent="-342900">
              <a:buFont typeface="Arial" panose="020B0604020202020204" pitchFamily="34" charset="0"/>
              <a:buChar char="•"/>
            </a:pPr>
            <a:r>
              <a:rPr lang="en-CA" sz="2000" dirty="0"/>
              <a:t>Protein structure &amp; dynamics</a:t>
            </a:r>
          </a:p>
          <a:p>
            <a:pPr marL="800013" lvl="1" indent="-342900">
              <a:buFont typeface="Arial" panose="020B0604020202020204" pitchFamily="34" charset="0"/>
              <a:buChar char="•"/>
            </a:pPr>
            <a:r>
              <a:rPr lang="en-CA" sz="2000" dirty="0"/>
              <a:t>Materials engineering</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6</a:t>
            </a:fld>
            <a:endParaRPr lang="en-US" dirty="0"/>
          </a:p>
        </p:txBody>
      </p:sp>
      <p:pic>
        <p:nvPicPr>
          <p:cNvPr id="18" name="Picture 17" descr="A group of red and white spheres&#10;&#10;Description automatically generated">
            <a:extLst>
              <a:ext uri="{FF2B5EF4-FFF2-40B4-BE49-F238E27FC236}">
                <a16:creationId xmlns:a16="http://schemas.microsoft.com/office/drawing/2014/main" id="{A022101F-E51A-42F2-76BF-9EA3071F10BB}"/>
              </a:ext>
            </a:extLst>
          </p:cNvPr>
          <p:cNvPicPr>
            <a:picLocks noChangeAspect="1"/>
          </p:cNvPicPr>
          <p:nvPr/>
        </p:nvPicPr>
        <p:blipFill>
          <a:blip r:embed="rId3"/>
          <a:stretch>
            <a:fillRect/>
          </a:stretch>
        </p:blipFill>
        <p:spPr>
          <a:xfrm rot="5400000">
            <a:off x="3533502" y="3463607"/>
            <a:ext cx="2076994" cy="3666812"/>
          </a:xfrm>
          <a:prstGeom prst="rect">
            <a:avLst/>
          </a:prstGeom>
        </p:spPr>
      </p:pic>
    </p:spTree>
    <p:extLst>
      <p:ext uri="{BB962C8B-B14F-4D97-AF65-F5344CB8AC3E}">
        <p14:creationId xmlns:p14="http://schemas.microsoft.com/office/powerpoint/2010/main" val="1078248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What is a molecular simulation?</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1039586" y="1584573"/>
            <a:ext cx="7064827" cy="2492990"/>
          </a:xfrm>
          <a:prstGeom prst="rect">
            <a:avLst/>
          </a:prstGeom>
          <a:noFill/>
        </p:spPr>
        <p:txBody>
          <a:bodyPr wrap="square">
            <a:spAutoFit/>
          </a:bodyPr>
          <a:lstStyle/>
          <a:p>
            <a:pPr marL="342900" indent="-342900">
              <a:buFont typeface="Arial" panose="020B0604020202020204" pitchFamily="34" charset="0"/>
              <a:buChar char="•"/>
            </a:pPr>
            <a:r>
              <a:rPr lang="en-CA" sz="2400" dirty="0"/>
              <a:t>Simulate the interaction between atoms/particles to understand the properties of materials</a:t>
            </a:r>
          </a:p>
          <a:p>
            <a:pPr marL="342900" indent="-342900">
              <a:buFont typeface="Arial" panose="020B0604020202020204" pitchFamily="34" charset="0"/>
              <a:buChar char="•"/>
            </a:pPr>
            <a:r>
              <a:rPr lang="en-CA" sz="2400" dirty="0"/>
              <a:t>Many applications: physics, biology, chemistry, engineering</a:t>
            </a:r>
          </a:p>
          <a:p>
            <a:pPr marL="800013" lvl="1" indent="-342900">
              <a:buFont typeface="Arial" panose="020B0604020202020204" pitchFamily="34" charset="0"/>
              <a:buChar char="•"/>
            </a:pPr>
            <a:r>
              <a:rPr lang="en-CA" sz="2000" dirty="0"/>
              <a:t>Small-molecule drug discovery</a:t>
            </a:r>
          </a:p>
          <a:p>
            <a:pPr marL="800013" lvl="1" indent="-342900">
              <a:buFont typeface="Arial" panose="020B0604020202020204" pitchFamily="34" charset="0"/>
              <a:buChar char="•"/>
            </a:pPr>
            <a:r>
              <a:rPr lang="en-CA" sz="2000" dirty="0"/>
              <a:t>Protein structure &amp; dynamics</a:t>
            </a:r>
          </a:p>
          <a:p>
            <a:pPr marL="800013" lvl="1" indent="-342900">
              <a:buFont typeface="Arial" panose="020B0604020202020204" pitchFamily="34" charset="0"/>
              <a:buChar char="•"/>
            </a:pPr>
            <a:r>
              <a:rPr lang="en-CA" sz="2000" dirty="0"/>
              <a:t>Materials engineering</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7</a:t>
            </a:fld>
            <a:endParaRPr lang="en-US" dirty="0"/>
          </a:p>
        </p:txBody>
      </p:sp>
      <p:pic>
        <p:nvPicPr>
          <p:cNvPr id="18" name="Picture 17" descr="A group of red and white spheres&#10;&#10;Description automatically generated">
            <a:extLst>
              <a:ext uri="{FF2B5EF4-FFF2-40B4-BE49-F238E27FC236}">
                <a16:creationId xmlns:a16="http://schemas.microsoft.com/office/drawing/2014/main" id="{A022101F-E51A-42F2-76BF-9EA3071F10BB}"/>
              </a:ext>
            </a:extLst>
          </p:cNvPr>
          <p:cNvPicPr>
            <a:picLocks noChangeAspect="1"/>
          </p:cNvPicPr>
          <p:nvPr/>
        </p:nvPicPr>
        <p:blipFill>
          <a:blip r:embed="rId3"/>
          <a:stretch>
            <a:fillRect/>
          </a:stretch>
        </p:blipFill>
        <p:spPr>
          <a:xfrm rot="5400000">
            <a:off x="3533502" y="3463607"/>
            <a:ext cx="2076994" cy="3666812"/>
          </a:xfrm>
          <a:prstGeom prst="rect">
            <a:avLst/>
          </a:prstGeom>
        </p:spPr>
      </p:pic>
    </p:spTree>
    <p:extLst>
      <p:ext uri="{BB962C8B-B14F-4D97-AF65-F5344CB8AC3E}">
        <p14:creationId xmlns:p14="http://schemas.microsoft.com/office/powerpoint/2010/main" val="3988309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What questions can it answer?</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1039586" y="1584573"/>
            <a:ext cx="7064827" cy="3785652"/>
          </a:xfrm>
          <a:prstGeom prst="rect">
            <a:avLst/>
          </a:prstGeom>
          <a:noFill/>
        </p:spPr>
        <p:txBody>
          <a:bodyPr wrap="square">
            <a:spAutoFit/>
          </a:bodyPr>
          <a:lstStyle/>
          <a:p>
            <a:pPr>
              <a:buFont typeface="Arial" panose="020B0604020202020204" pitchFamily="34" charset="0"/>
              <a:buChar char="•"/>
            </a:pPr>
            <a:r>
              <a:rPr lang="en-US" sz="2400" dirty="0"/>
              <a:t> How closely packed are those particles typically?</a:t>
            </a:r>
          </a:p>
          <a:p>
            <a:pPr>
              <a:buFont typeface="Arial" panose="020B0604020202020204" pitchFamily="34" charset="0"/>
              <a:buChar char="•"/>
            </a:pPr>
            <a:r>
              <a:rPr lang="en-US" sz="2400" dirty="0"/>
              <a:t> What is the distribution for the position of those particles?</a:t>
            </a:r>
          </a:p>
          <a:p>
            <a:pPr>
              <a:buFont typeface="Arial" panose="020B0604020202020204" pitchFamily="34" charset="0"/>
              <a:buChar char="•"/>
            </a:pPr>
            <a:r>
              <a:rPr lang="en-US" sz="2400" dirty="0"/>
              <a:t> How do those properties change when varying the pressure? density?</a:t>
            </a:r>
          </a:p>
          <a:p>
            <a:pPr>
              <a:buFont typeface="Arial" panose="020B0604020202020204" pitchFamily="34" charset="0"/>
              <a:buChar char="•"/>
            </a:pPr>
            <a:r>
              <a:rPr lang="en-US" sz="2400" dirty="0"/>
              <a:t> What would be the dynamics of particles in specific environmental conditions?</a:t>
            </a:r>
          </a:p>
          <a:p>
            <a:pPr>
              <a:buFont typeface="Arial" panose="020B0604020202020204" pitchFamily="34" charset="0"/>
              <a:buChar char="•"/>
            </a:pPr>
            <a:r>
              <a:rPr lang="en-US" sz="2400" dirty="0"/>
              <a:t> What will be the equilibrium concentrations of molecules in a beaker?</a:t>
            </a:r>
          </a:p>
          <a:p>
            <a:pPr marL="457200" indent="-457200">
              <a:buFont typeface="Arial" panose="020B0604020202020204" pitchFamily="34" charset="0"/>
              <a:buChar char="•"/>
            </a:pPr>
            <a:r>
              <a:rPr lang="en-US" sz="2400" dirty="0"/>
              <a:t>and much </a:t>
            </a:r>
            <a:r>
              <a:rPr lang="en-US" sz="2400" dirty="0" err="1"/>
              <a:t>much</a:t>
            </a:r>
            <a:r>
              <a:rPr lang="en-US" sz="2400" dirty="0"/>
              <a:t> more!</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2732061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442A67-6808-B148-B650-0C3896F6C6CD}"/>
              </a:ext>
            </a:extLst>
          </p:cNvPr>
          <p:cNvSpPr>
            <a:spLocks noGrp="1"/>
          </p:cNvSpPr>
          <p:nvPr>
            <p:ph type="title"/>
          </p:nvPr>
        </p:nvSpPr>
        <p:spPr/>
        <p:txBody>
          <a:bodyPr/>
          <a:lstStyle/>
          <a:p>
            <a:r>
              <a:rPr lang="en-CA" dirty="0"/>
              <a:t>Foundation: statistical mech (but simple)</a:t>
            </a:r>
          </a:p>
        </p:txBody>
      </p:sp>
      <p:sp>
        <p:nvSpPr>
          <p:cNvPr id="5" name="TextBox 4">
            <a:extLst>
              <a:ext uri="{FF2B5EF4-FFF2-40B4-BE49-F238E27FC236}">
                <a16:creationId xmlns:a16="http://schemas.microsoft.com/office/drawing/2014/main" id="{B8371C9B-47CD-850E-ADD2-C8B64B38D81D}"/>
              </a:ext>
            </a:extLst>
          </p:cNvPr>
          <p:cNvSpPr txBox="1"/>
          <p:nvPr/>
        </p:nvSpPr>
        <p:spPr>
          <a:xfrm>
            <a:off x="3200400" y="3200400"/>
            <a:ext cx="2743200" cy="3694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
        <p:nvSpPr>
          <p:cNvPr id="7" name="TextBox 6">
            <a:extLst>
              <a:ext uri="{FF2B5EF4-FFF2-40B4-BE49-F238E27FC236}">
                <a16:creationId xmlns:a16="http://schemas.microsoft.com/office/drawing/2014/main" id="{8F61C41C-B8D6-EBF9-2051-277F5AC3F913}"/>
              </a:ext>
            </a:extLst>
          </p:cNvPr>
          <p:cNvSpPr txBox="1"/>
          <p:nvPr/>
        </p:nvSpPr>
        <p:spPr>
          <a:xfrm>
            <a:off x="1039586" y="2183289"/>
            <a:ext cx="7064827" cy="3724096"/>
          </a:xfrm>
          <a:prstGeom prst="rect">
            <a:avLst/>
          </a:prstGeom>
          <a:noFill/>
        </p:spPr>
        <p:txBody>
          <a:bodyPr wrap="square">
            <a:spAutoFit/>
          </a:bodyPr>
          <a:lstStyle/>
          <a:p>
            <a:pPr>
              <a:buFont typeface="Arial" panose="020B0604020202020204" pitchFamily="34" charset="0"/>
              <a:buChar char="•"/>
            </a:pPr>
            <a:r>
              <a:rPr lang="en-CA" sz="2400" dirty="0"/>
              <a:t> For any model, at some point we need to be able to validate using experimental data</a:t>
            </a:r>
          </a:p>
          <a:p>
            <a:pPr>
              <a:buFont typeface="Arial" panose="020B0604020202020204" pitchFamily="34" charset="0"/>
              <a:buChar char="•"/>
            </a:pPr>
            <a:r>
              <a:rPr lang="en-CA" sz="2400" dirty="0"/>
              <a:t> In a computer simulation, you could measure the instantaneous positions and velocities on every single atom in liquid water, for example… but what does this actually mean?</a:t>
            </a:r>
          </a:p>
          <a:p>
            <a:pPr lvl="1">
              <a:buFont typeface="Arial" panose="020B0604020202020204" pitchFamily="34" charset="0"/>
              <a:buChar char="•"/>
            </a:pPr>
            <a:r>
              <a:rPr lang="en-CA" sz="2000" dirty="0"/>
              <a:t>You can’t measure this in a real experiment</a:t>
            </a:r>
          </a:p>
          <a:p>
            <a:pPr>
              <a:buFont typeface="Arial" panose="020B0604020202020204" pitchFamily="34" charset="0"/>
              <a:buChar char="•"/>
            </a:pPr>
            <a:r>
              <a:rPr lang="en-CA" sz="2400" dirty="0"/>
              <a:t> So, what we actually want out of our simulations (that’s comparable to something we can measure physically) are </a:t>
            </a:r>
            <a:r>
              <a:rPr lang="en-CA" sz="2400" b="1" dirty="0"/>
              <a:t>averages</a:t>
            </a:r>
          </a:p>
        </p:txBody>
      </p:sp>
      <p:sp>
        <p:nvSpPr>
          <p:cNvPr id="17" name="Slide Number Placeholder 3">
            <a:extLst>
              <a:ext uri="{FF2B5EF4-FFF2-40B4-BE49-F238E27FC236}">
                <a16:creationId xmlns:a16="http://schemas.microsoft.com/office/drawing/2014/main" id="{59FE90BB-630B-39D8-566D-365ED1CF61F2}"/>
              </a:ext>
            </a:extLst>
          </p:cNvPr>
          <p:cNvSpPr txBox="1">
            <a:spLocks/>
          </p:cNvSpPr>
          <p:nvPr/>
        </p:nvSpPr>
        <p:spPr>
          <a:xfrm>
            <a:off x="10837333" y="6470704"/>
            <a:ext cx="973667" cy="274320"/>
          </a:xfrm>
          <a:prstGeom prst="rect">
            <a:avLst/>
          </a:prstGeom>
        </p:spPr>
        <p:txBody>
          <a:bodyPr/>
          <a:lstStyle>
            <a:defPPr>
              <a:defRPr lang="fr-FR"/>
            </a:defPPr>
            <a:lvl1pPr marL="0" algn="l" defTabSz="914226" rtl="0" eaLnBrk="1" latinLnBrk="0" hangingPunct="1">
              <a:defRPr sz="1801" kern="1200">
                <a:solidFill>
                  <a:schemeClr val="tx1"/>
                </a:solidFill>
                <a:latin typeface="+mn-lt"/>
                <a:ea typeface="+mn-ea"/>
                <a:cs typeface="+mn-cs"/>
              </a:defRPr>
            </a:lvl1pPr>
            <a:lvl2pPr marL="457113" algn="l" defTabSz="914226" rtl="0" eaLnBrk="1" latinLnBrk="0" hangingPunct="1">
              <a:defRPr sz="1801" kern="1200">
                <a:solidFill>
                  <a:schemeClr val="tx1"/>
                </a:solidFill>
                <a:latin typeface="+mn-lt"/>
                <a:ea typeface="+mn-ea"/>
                <a:cs typeface="+mn-cs"/>
              </a:defRPr>
            </a:lvl2pPr>
            <a:lvl3pPr marL="914226" algn="l" defTabSz="914226" rtl="0" eaLnBrk="1" latinLnBrk="0" hangingPunct="1">
              <a:defRPr sz="1801" kern="1200">
                <a:solidFill>
                  <a:schemeClr val="tx1"/>
                </a:solidFill>
                <a:latin typeface="+mn-lt"/>
                <a:ea typeface="+mn-ea"/>
                <a:cs typeface="+mn-cs"/>
              </a:defRPr>
            </a:lvl3pPr>
            <a:lvl4pPr marL="1371341" algn="l" defTabSz="914226" rtl="0" eaLnBrk="1" latinLnBrk="0" hangingPunct="1">
              <a:defRPr sz="1801" kern="1200">
                <a:solidFill>
                  <a:schemeClr val="tx1"/>
                </a:solidFill>
                <a:latin typeface="+mn-lt"/>
                <a:ea typeface="+mn-ea"/>
                <a:cs typeface="+mn-cs"/>
              </a:defRPr>
            </a:lvl4pPr>
            <a:lvl5pPr marL="1828453" algn="l" defTabSz="914226" rtl="0" eaLnBrk="1" latinLnBrk="0" hangingPunct="1">
              <a:defRPr sz="1801" kern="1200">
                <a:solidFill>
                  <a:schemeClr val="tx1"/>
                </a:solidFill>
                <a:latin typeface="+mn-lt"/>
                <a:ea typeface="+mn-ea"/>
                <a:cs typeface="+mn-cs"/>
              </a:defRPr>
            </a:lvl5pPr>
            <a:lvl6pPr marL="2285566" algn="l" defTabSz="914226" rtl="0" eaLnBrk="1" latinLnBrk="0" hangingPunct="1">
              <a:defRPr sz="1801" kern="1200">
                <a:solidFill>
                  <a:schemeClr val="tx1"/>
                </a:solidFill>
                <a:latin typeface="+mn-lt"/>
                <a:ea typeface="+mn-ea"/>
                <a:cs typeface="+mn-cs"/>
              </a:defRPr>
            </a:lvl6pPr>
            <a:lvl7pPr marL="2742679" algn="l" defTabSz="914226" rtl="0" eaLnBrk="1" latinLnBrk="0" hangingPunct="1">
              <a:defRPr sz="1801" kern="1200">
                <a:solidFill>
                  <a:schemeClr val="tx1"/>
                </a:solidFill>
                <a:latin typeface="+mn-lt"/>
                <a:ea typeface="+mn-ea"/>
                <a:cs typeface="+mn-cs"/>
              </a:defRPr>
            </a:lvl7pPr>
            <a:lvl8pPr marL="3199794" algn="l" defTabSz="914226" rtl="0" eaLnBrk="1" latinLnBrk="0" hangingPunct="1">
              <a:defRPr sz="1801" kern="1200">
                <a:solidFill>
                  <a:schemeClr val="tx1"/>
                </a:solidFill>
                <a:latin typeface="+mn-lt"/>
                <a:ea typeface="+mn-ea"/>
                <a:cs typeface="+mn-cs"/>
              </a:defRPr>
            </a:lvl8pPr>
            <a:lvl9pPr marL="3656907" algn="l" defTabSz="914226" rtl="0" eaLnBrk="1" latinLnBrk="0" hangingPunct="1">
              <a:defRPr sz="1801" kern="1200">
                <a:solidFill>
                  <a:schemeClr val="tx1"/>
                </a:solidFill>
                <a:latin typeface="+mn-lt"/>
                <a:ea typeface="+mn-ea"/>
                <a:cs typeface="+mn-cs"/>
              </a:defRPr>
            </a:lvl9p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4239057761"/>
      </p:ext>
    </p:extLst>
  </p:cSld>
  <p:clrMapOvr>
    <a:masterClrMapping/>
  </p:clrMapOvr>
</p:sld>
</file>

<file path=ppt/theme/theme1.xml><?xml version="1.0" encoding="utf-8"?>
<a:theme xmlns:a="http://schemas.openxmlformats.org/drawingml/2006/main" name="Thème Office">
  <a:themeElements>
    <a:clrScheme name="Bleu vert">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Thèm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1E8A4694EDDD4596CD624D46484069" ma:contentTypeVersion="10" ma:contentTypeDescription="Create a new document." ma:contentTypeScope="" ma:versionID="bf52b835794685c8b513df7c84dcde95">
  <xsd:schema xmlns:xsd="http://www.w3.org/2001/XMLSchema" xmlns:xs="http://www.w3.org/2001/XMLSchema" xmlns:p="http://schemas.microsoft.com/office/2006/metadata/properties" xmlns:ns2="5089b366-79d8-4303-8da7-ce751e2ba1ab" xmlns:ns3="c98fc9a7-adb6-4789-b873-d7da952645b6" targetNamespace="http://schemas.microsoft.com/office/2006/metadata/properties" ma:root="true" ma:fieldsID="d8f01295fc03df044b102af6c339f143" ns2:_="" ns3:_="">
    <xsd:import namespace="5089b366-79d8-4303-8da7-ce751e2ba1ab"/>
    <xsd:import namespace="c98fc9a7-adb6-4789-b873-d7da952645b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89b366-79d8-4303-8da7-ce751e2ba1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2baaf764-73f0-4b4c-b8e1-b7d465e0804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98fc9a7-adb6-4789-b873-d7da952645b6"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76991187-1a0e-4923-b309-56589b5d956a}" ma:internalName="TaxCatchAll" ma:showField="CatchAllData" ma:web="c98fc9a7-adb6-4789-b873-d7da952645b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c98fc9a7-adb6-4789-b873-d7da952645b6" xsi:nil="true"/>
    <lcf76f155ced4ddcb4097134ff3c332f xmlns="5089b366-79d8-4303-8da7-ce751e2ba1a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F28C28-1035-46E8-9207-00E33D624F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89b366-79d8-4303-8da7-ce751e2ba1ab"/>
    <ds:schemaRef ds:uri="c98fc9a7-adb6-4789-b873-d7da952645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1DD28B-CCCD-4AA0-983B-3BEA694F28CC}">
  <ds:schemaRefs>
    <ds:schemaRef ds:uri="http://schemas.microsoft.com/office/2006/metadata/properties"/>
    <ds:schemaRef ds:uri="http://schemas.microsoft.com/office/infopath/2007/PartnerControls"/>
    <ds:schemaRef ds:uri="c98fc9a7-adb6-4789-b873-d7da952645b6"/>
    <ds:schemaRef ds:uri="5089b366-79d8-4303-8da7-ce751e2ba1ab"/>
  </ds:schemaRefs>
</ds:datastoreItem>
</file>

<file path=customXml/itemProps3.xml><?xml version="1.0" encoding="utf-8"?>
<ds:datastoreItem xmlns:ds="http://schemas.openxmlformats.org/officeDocument/2006/customXml" ds:itemID="{C9655FBC-64EE-493B-A015-092A598E632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8733</TotalTime>
  <Words>1993</Words>
  <Application>Microsoft Office PowerPoint</Application>
  <PresentationFormat>On-screen Show (4:3)</PresentationFormat>
  <Paragraphs>301</Paragraphs>
  <Slides>44</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Calibri</vt:lpstr>
      <vt:lpstr>Calibri Light</vt:lpstr>
      <vt:lpstr>Cambria Math</vt:lpstr>
      <vt:lpstr>Corbel</vt:lpstr>
      <vt:lpstr>Open Sans Light</vt:lpstr>
      <vt:lpstr>Wingdings</vt:lpstr>
      <vt:lpstr>Thème Office</vt:lpstr>
      <vt:lpstr>PowerPoint Presentation</vt:lpstr>
      <vt:lpstr>PowerPoint Presentation</vt:lpstr>
      <vt:lpstr>Overview</vt:lpstr>
      <vt:lpstr>Intro to Molecular Simulations</vt:lpstr>
      <vt:lpstr>Computational simulations in biology</vt:lpstr>
      <vt:lpstr>What is a molecular simulation?</vt:lpstr>
      <vt:lpstr>What is a molecular simulation?</vt:lpstr>
      <vt:lpstr>What questions can it answer?</vt:lpstr>
      <vt:lpstr>Foundation: statistical mech (but simple)</vt:lpstr>
      <vt:lpstr>Foundation: The ergodic theorem</vt:lpstr>
      <vt:lpstr>Foundation: The ergodic theorem</vt:lpstr>
      <vt:lpstr>MD vs. MC</vt:lpstr>
      <vt:lpstr>Molecular Dynamics</vt:lpstr>
      <vt:lpstr>MD: the basic idea</vt:lpstr>
      <vt:lpstr>MD: The basic idea</vt:lpstr>
      <vt:lpstr>Force &amp; potential energy</vt:lpstr>
      <vt:lpstr>Potential function: molecular mechanics</vt:lpstr>
      <vt:lpstr>Proteins</vt:lpstr>
      <vt:lpstr>Proteins</vt:lpstr>
      <vt:lpstr>Proteins: intrinsically disordered proteins (IDPs)</vt:lpstr>
      <vt:lpstr>Proteins: intrinsically disordered proteins (IDPs)</vt:lpstr>
      <vt:lpstr>Protein folding</vt:lpstr>
      <vt:lpstr>Protein folding</vt:lpstr>
      <vt:lpstr>Energy vs. force</vt:lpstr>
      <vt:lpstr>MD: The basic idea</vt:lpstr>
      <vt:lpstr>MD: initialization</vt:lpstr>
      <vt:lpstr>MD: The basic idea</vt:lpstr>
      <vt:lpstr>MD: Forces &amp; Motion</vt:lpstr>
      <vt:lpstr>MD: Forces &amp; Motion</vt:lpstr>
      <vt:lpstr>MD: Time</vt:lpstr>
      <vt:lpstr>MD: Time</vt:lpstr>
      <vt:lpstr>Monte Carlo Molecular Simulations</vt:lpstr>
      <vt:lpstr>Foundation: The ergodic theorem</vt:lpstr>
      <vt:lpstr>The monte carlo method</vt:lpstr>
      <vt:lpstr>Boltzmann distribution</vt:lpstr>
      <vt:lpstr>Ensembles</vt:lpstr>
      <vt:lpstr>Monte carlo for molecular simulations</vt:lpstr>
      <vt:lpstr>Monte carlo for molecular simulations</vt:lpstr>
      <vt:lpstr>Other analysis</vt:lpstr>
      <vt:lpstr>Machine learning</vt:lpstr>
      <vt:lpstr>Machine learning</vt:lpstr>
      <vt:lpstr>What next?</vt:lpstr>
      <vt:lpstr>What next?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Rachade Hmamouchi</dc:creator>
  <cp:lastModifiedBy>Meghana Munipalle</cp:lastModifiedBy>
  <cp:revision>41</cp:revision>
  <dcterms:created xsi:type="dcterms:W3CDTF">2019-07-29T14:54:16Z</dcterms:created>
  <dcterms:modified xsi:type="dcterms:W3CDTF">2025-08-04T23:23:13Z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0x0101002A1E8A4694EDDD4596CD624D46484069</vt:lpwstr>
  </property>
</Properties>
</file>